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a6796d05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a6796d05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a6796d05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a6796d05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a6796d05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a6796d05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a6796d050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a6796d050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a6796d05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a6796d05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a6796d05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a6796d05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a6796d05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a6796d05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a6796d05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a6796d05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a6796d050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a6796d050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a6796d05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a6796d05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ba6796d05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ba6796d05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a6796d05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a6796d05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a6796d050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a6796d050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a6796d05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ba6796d05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a6796d05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a6796d05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ba6796d05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ba6796d05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a6796d05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ba6796d05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ba6796d05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ba6796d05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a6796d05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a6796d05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ba6796d05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ba6796d05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ba6796d05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ba6796d05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a6796d0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a6796d0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a6796d05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a6796d05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ba6796d05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ba6796d05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a6796d05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a6796d05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a6796d05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a6796d05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a6796d05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a6796d05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a6796d05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a6796d05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a6796d05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a6796d05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a6796d05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a6796d05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jp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0" y="152400"/>
            <a:ext cx="62122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Samantha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/>
        </p:nvSpPr>
        <p:spPr>
          <a:xfrm>
            <a:off x="421025" y="4006300"/>
            <a:ext cx="732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4A86E8"/>
                </a:highlight>
              </a:rPr>
              <a:t>Isotope</a:t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122000" y="212750"/>
            <a:ext cx="1548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Petites billes = condre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1936050" y="212750"/>
            <a:ext cx="1264200" cy="6585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Chasseurs de météorites</a:t>
            </a:r>
            <a:endParaRPr/>
          </a:p>
        </p:txBody>
      </p:sp>
      <p:sp>
        <p:nvSpPr>
          <p:cNvPr id="294" name="Google Shape;294;p23"/>
          <p:cNvSpPr txBox="1"/>
          <p:nvPr/>
        </p:nvSpPr>
        <p:spPr>
          <a:xfrm>
            <a:off x="122000" y="871275"/>
            <a:ext cx="1548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L’origine des petites billes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5" name="Google Shape;2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601" y="149829"/>
            <a:ext cx="1983825" cy="124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/>
          <p:nvPr/>
        </p:nvSpPr>
        <p:spPr>
          <a:xfrm>
            <a:off x="1220500" y="2762875"/>
            <a:ext cx="1207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Asteroide</a:t>
            </a: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928875" y="4592250"/>
            <a:ext cx="26193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Naissance du système solaire</a:t>
            </a:r>
            <a:endParaRPr/>
          </a:p>
        </p:txBody>
      </p:sp>
      <p:sp>
        <p:nvSpPr>
          <p:cNvPr id="298" name="Google Shape;298;p23"/>
          <p:cNvSpPr txBox="1"/>
          <p:nvPr/>
        </p:nvSpPr>
        <p:spPr>
          <a:xfrm>
            <a:off x="122000" y="1529800"/>
            <a:ext cx="1548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L’origine des astéroides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1367750" y="4006300"/>
            <a:ext cx="26193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Marqueurs isotopiques</a:t>
            </a:r>
            <a:endParaRPr/>
          </a:p>
        </p:txBody>
      </p:sp>
      <p:grpSp>
        <p:nvGrpSpPr>
          <p:cNvPr id="300" name="Google Shape;300;p23"/>
          <p:cNvGrpSpPr/>
          <p:nvPr/>
        </p:nvGrpSpPr>
        <p:grpSpPr>
          <a:xfrm>
            <a:off x="5235700" y="1546505"/>
            <a:ext cx="2619375" cy="1880020"/>
            <a:chOff x="5235700" y="1546505"/>
            <a:chExt cx="2619375" cy="1880020"/>
          </a:xfrm>
        </p:grpSpPr>
        <p:pic>
          <p:nvPicPr>
            <p:cNvPr id="301" name="Google Shape;30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5700" y="1546505"/>
              <a:ext cx="2619375" cy="174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23"/>
            <p:cNvSpPr txBox="1"/>
            <p:nvPr/>
          </p:nvSpPr>
          <p:spPr>
            <a:xfrm>
              <a:off x="5360975" y="3026325"/>
              <a:ext cx="244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Ceci est une astéroïde</a:t>
              </a:r>
              <a:endParaRPr/>
            </a:p>
          </p:txBody>
        </p:sp>
      </p:grpSp>
      <p:sp>
        <p:nvSpPr>
          <p:cNvPr id="303" name="Google Shape;303;p23"/>
          <p:cNvSpPr txBox="1"/>
          <p:nvPr/>
        </p:nvSpPr>
        <p:spPr>
          <a:xfrm>
            <a:off x="1769325" y="914200"/>
            <a:ext cx="1548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Chasseurs de météorite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2049650" y="3384588"/>
            <a:ext cx="2161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origine systeme solaire</a:t>
            </a:r>
            <a:endParaRPr/>
          </a:p>
        </p:txBody>
      </p:sp>
      <p:sp>
        <p:nvSpPr>
          <p:cNvPr id="305" name="Google Shape;305;p23"/>
          <p:cNvSpPr txBox="1"/>
          <p:nvPr/>
        </p:nvSpPr>
        <p:spPr>
          <a:xfrm>
            <a:off x="3759850" y="4480350"/>
            <a:ext cx="26193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réservoirs d’eau</a:t>
            </a:r>
            <a:endParaRPr/>
          </a:p>
        </p:txBody>
      </p:sp>
      <p:sp>
        <p:nvSpPr>
          <p:cNvPr id="306" name="Google Shape;306;p23"/>
          <p:cNvSpPr txBox="1"/>
          <p:nvPr/>
        </p:nvSpPr>
        <p:spPr>
          <a:xfrm>
            <a:off x="170675" y="2762875"/>
            <a:ext cx="6006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eau</a:t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>
            <a:off x="3548175" y="216950"/>
            <a:ext cx="1495500" cy="6501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Origine de l’eau</a:t>
            </a:r>
            <a:endParaRPr/>
          </a:p>
        </p:txBody>
      </p:sp>
      <p:sp>
        <p:nvSpPr>
          <p:cNvPr id="308" name="Google Shape;308;p23"/>
          <p:cNvSpPr txBox="1"/>
          <p:nvPr/>
        </p:nvSpPr>
        <p:spPr>
          <a:xfrm>
            <a:off x="1794150" y="1585638"/>
            <a:ext cx="1548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couche d’or ou de carbone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3287150" y="2257100"/>
            <a:ext cx="1207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ionisation</a:t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5251850" y="303400"/>
            <a:ext cx="939000" cy="567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 solaire</a:t>
            </a:r>
            <a:endParaRPr/>
          </a:p>
        </p:txBody>
      </p:sp>
      <p:sp>
        <p:nvSpPr>
          <p:cNvPr id="311" name="Google Shape;311;p23"/>
          <p:cNvSpPr txBox="1"/>
          <p:nvPr/>
        </p:nvSpPr>
        <p:spPr>
          <a:xfrm>
            <a:off x="3416650" y="914188"/>
            <a:ext cx="15480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D’où viens l’eau?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6524700" y="4294200"/>
            <a:ext cx="1264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Argile</a:t>
            </a:r>
            <a:endParaRPr/>
          </a:p>
        </p:txBody>
      </p:sp>
      <p:sp>
        <p:nvSpPr>
          <p:cNvPr id="313" name="Google Shape;313;p23"/>
          <p:cNvSpPr txBox="1"/>
          <p:nvPr/>
        </p:nvSpPr>
        <p:spPr>
          <a:xfrm>
            <a:off x="3003650" y="2762900"/>
            <a:ext cx="1207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matrice</a:t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5173050" y="1017750"/>
            <a:ext cx="1386900" cy="567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Transformation de la météorite</a:t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3416650" y="1361963"/>
            <a:ext cx="15480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Argile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7417800" y="4694400"/>
            <a:ext cx="17262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H2O, HO ou H2 ?</a:t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5910375" y="3476100"/>
            <a:ext cx="1207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Petite bille</a:t>
            </a:r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7117575" y="3729100"/>
            <a:ext cx="19236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Rapport isotopique</a:t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7744325" y="1704875"/>
            <a:ext cx="1105200" cy="6156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Amérique du Sud</a:t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>
            <a:off x="7762475" y="2394575"/>
            <a:ext cx="1068900" cy="567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Météorites chères</a:t>
            </a:r>
            <a:endParaRPr/>
          </a:p>
        </p:txBody>
      </p:sp>
      <p:sp>
        <p:nvSpPr>
          <p:cNvPr id="321" name="Google Shape;321;p23"/>
          <p:cNvSpPr txBox="1"/>
          <p:nvPr/>
        </p:nvSpPr>
        <p:spPr>
          <a:xfrm>
            <a:off x="32900" y="3368400"/>
            <a:ext cx="1726200" cy="615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Biais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d’échantillonnage ?</a:t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>
            <a:off x="7462625" y="3023402"/>
            <a:ext cx="1495500" cy="6585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beaucoup d’info avant la thèse</a:t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4308300" y="2762875"/>
            <a:ext cx="1145700" cy="873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L’eau vient de la glace loin du soleil ou...</a:t>
            </a:r>
            <a:endParaRPr/>
          </a:p>
        </p:txBody>
      </p:sp>
      <p:sp>
        <p:nvSpPr>
          <p:cNvPr id="324" name="Google Shape;324;p23"/>
          <p:cNvSpPr txBox="1"/>
          <p:nvPr/>
        </p:nvSpPr>
        <p:spPr>
          <a:xfrm>
            <a:off x="4094975" y="3858475"/>
            <a:ext cx="19839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Eau qui ruisselle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5" y="152400"/>
            <a:ext cx="774250" cy="7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607850" y="1487825"/>
            <a:ext cx="923400" cy="523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Source ionisante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1953825" y="152400"/>
            <a:ext cx="923400" cy="523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Rapport isotopique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7673775" y="70950"/>
            <a:ext cx="1184100" cy="523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réservoir protoplanétaire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5493925" y="3835575"/>
            <a:ext cx="1184100" cy="354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Sillons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275100" y="4393125"/>
            <a:ext cx="1184100" cy="523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15 000 € le gramme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1226675" y="2605925"/>
            <a:ext cx="1184100" cy="523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Astéroïde -&gt; Météorite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336" name="Google Shape;3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050" y="-12"/>
            <a:ext cx="215265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4"/>
          <p:cNvSpPr txBox="1"/>
          <p:nvPr/>
        </p:nvSpPr>
        <p:spPr>
          <a:xfrm>
            <a:off x="1911225" y="1341200"/>
            <a:ext cx="20655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chercheur de météorite</a:t>
            </a:r>
            <a:endParaRPr/>
          </a:p>
        </p:txBody>
      </p:sp>
      <p:sp>
        <p:nvSpPr>
          <p:cNvPr id="338" name="Google Shape;338;p24"/>
          <p:cNvSpPr txBox="1"/>
          <p:nvPr/>
        </p:nvSpPr>
        <p:spPr>
          <a:xfrm>
            <a:off x="7436575" y="4041250"/>
            <a:ext cx="1184100" cy="354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Crypte</a:t>
            </a:r>
            <a:endParaRPr sz="1100">
              <a:solidFill>
                <a:srgbClr val="FFFFFF"/>
              </a:solidFill>
            </a:endParaRPr>
          </a:p>
        </p:txBody>
      </p:sp>
      <p:grpSp>
        <p:nvGrpSpPr>
          <p:cNvPr id="339" name="Google Shape;339;p24"/>
          <p:cNvGrpSpPr/>
          <p:nvPr/>
        </p:nvGrpSpPr>
        <p:grpSpPr>
          <a:xfrm>
            <a:off x="2597425" y="2922675"/>
            <a:ext cx="1590675" cy="2265775"/>
            <a:chOff x="2597425" y="2922675"/>
            <a:chExt cx="1590675" cy="2265775"/>
          </a:xfrm>
        </p:grpSpPr>
        <p:pic>
          <p:nvPicPr>
            <p:cNvPr id="340" name="Google Shape;34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425" y="2922675"/>
              <a:ext cx="1590675" cy="21318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24"/>
            <p:cNvSpPr txBox="1"/>
            <p:nvPr/>
          </p:nvSpPr>
          <p:spPr>
            <a:xfrm>
              <a:off x="2707475" y="4788250"/>
              <a:ext cx="1220700" cy="400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AstéroHache</a:t>
              </a:r>
              <a:endParaRPr/>
            </a:p>
          </p:txBody>
        </p:sp>
      </p:grpSp>
      <p:sp>
        <p:nvSpPr>
          <p:cNvPr id="342" name="Google Shape;342;p24"/>
          <p:cNvSpPr txBox="1"/>
          <p:nvPr/>
        </p:nvSpPr>
        <p:spPr>
          <a:xfrm>
            <a:off x="5130025" y="1631175"/>
            <a:ext cx="1548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Disque protoplanétaire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19475" y="3435375"/>
            <a:ext cx="1207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Atacama</a:t>
            </a: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7342425" y="4632600"/>
            <a:ext cx="1184100" cy="523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H quelle que soit l’origine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7491825" y="754238"/>
            <a:ext cx="15480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2 réservoirs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Google Shape;346;p24"/>
          <p:cNvSpPr txBox="1"/>
          <p:nvPr/>
        </p:nvSpPr>
        <p:spPr>
          <a:xfrm>
            <a:off x="385275" y="2108375"/>
            <a:ext cx="1207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hydrogène</a:t>
            </a:r>
            <a:endParaRPr/>
          </a:p>
        </p:txBody>
      </p:sp>
      <p:sp>
        <p:nvSpPr>
          <p:cNvPr id="347" name="Google Shape;347;p24"/>
          <p:cNvSpPr txBox="1"/>
          <p:nvPr/>
        </p:nvSpPr>
        <p:spPr>
          <a:xfrm>
            <a:off x="7384875" y="3449888"/>
            <a:ext cx="1184100" cy="354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Aluminium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48" name="Google Shape;348;p24"/>
          <p:cNvSpPr txBox="1"/>
          <p:nvPr/>
        </p:nvSpPr>
        <p:spPr>
          <a:xfrm>
            <a:off x="2508213" y="2174775"/>
            <a:ext cx="17691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Ceinture de Kuipers</a:t>
            </a:r>
            <a:endParaRPr/>
          </a:p>
        </p:txBody>
      </p:sp>
      <p:sp>
        <p:nvSpPr>
          <p:cNvPr id="349" name="Google Shape;349;p24"/>
          <p:cNvSpPr txBox="1"/>
          <p:nvPr/>
        </p:nvSpPr>
        <p:spPr>
          <a:xfrm>
            <a:off x="3625025" y="594138"/>
            <a:ext cx="1184100" cy="354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Magnésium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50" name="Google Shape;350;p24"/>
          <p:cNvSpPr txBox="1"/>
          <p:nvPr/>
        </p:nvSpPr>
        <p:spPr>
          <a:xfrm>
            <a:off x="4371650" y="4312200"/>
            <a:ext cx="1207200" cy="83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Météorite martienne expensive</a:t>
            </a:r>
            <a:endParaRPr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4712" y="1314550"/>
            <a:ext cx="3284964" cy="1507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4"/>
          <p:cNvSpPr txBox="1"/>
          <p:nvPr/>
        </p:nvSpPr>
        <p:spPr>
          <a:xfrm>
            <a:off x="7384875" y="2812350"/>
            <a:ext cx="15480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Cité de glace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1180875" y="808300"/>
            <a:ext cx="17691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météorite lunaire</a:t>
            </a:r>
            <a:endParaRPr/>
          </a:p>
        </p:txBody>
      </p:sp>
      <p:sp>
        <p:nvSpPr>
          <p:cNvPr id="354" name="Google Shape;354;p24"/>
          <p:cNvSpPr txBox="1"/>
          <p:nvPr/>
        </p:nvSpPr>
        <p:spPr>
          <a:xfrm>
            <a:off x="5130025" y="2246763"/>
            <a:ext cx="15480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Minéraux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5686638" y="4314438"/>
            <a:ext cx="1548000" cy="523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C’est cher une météorite martienne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874175" y="3914250"/>
            <a:ext cx="1207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Altération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5130025" y="2675225"/>
            <a:ext cx="1548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15 000 euros de météorite!!!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8" name="Google Shape;358;p24"/>
          <p:cNvSpPr txBox="1"/>
          <p:nvPr/>
        </p:nvSpPr>
        <p:spPr>
          <a:xfrm>
            <a:off x="4248963" y="3573975"/>
            <a:ext cx="11841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Niveau de dégradation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5665350" y="3407623"/>
            <a:ext cx="1590600" cy="3693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Pas utiliser d’aimant!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479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505050" y="2081675"/>
            <a:ext cx="30567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à la recherche de l’astéroïde perdue</a:t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4925800" y="733700"/>
            <a:ext cx="15657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faisceau ionique</a:t>
            </a:r>
            <a:endParaRPr/>
          </a:p>
        </p:txBody>
      </p:sp>
      <p:sp>
        <p:nvSpPr>
          <p:cNvPr id="367" name="Google Shape;367;p25"/>
          <p:cNvSpPr txBox="1"/>
          <p:nvPr/>
        </p:nvSpPr>
        <p:spPr>
          <a:xfrm>
            <a:off x="505050" y="2628775"/>
            <a:ext cx="20721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origine système solaire</a:t>
            </a:r>
            <a:endParaRPr/>
          </a:p>
        </p:txBody>
      </p:sp>
      <p:sp>
        <p:nvSpPr>
          <p:cNvPr id="368" name="Google Shape;368;p25"/>
          <p:cNvSpPr txBox="1"/>
          <p:nvPr/>
        </p:nvSpPr>
        <p:spPr>
          <a:xfrm>
            <a:off x="5094125" y="1273500"/>
            <a:ext cx="15657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altération</a:t>
            </a: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3243575" y="152400"/>
            <a:ext cx="1914300" cy="548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Peu d’eau dans les minéraux de la Terre</a:t>
            </a: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152400" y="4283850"/>
            <a:ext cx="1516500" cy="662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Petits morceaux d’un astéroïde</a:t>
            </a:r>
            <a:endParaRPr/>
          </a:p>
        </p:txBody>
      </p:sp>
      <p:sp>
        <p:nvSpPr>
          <p:cNvPr id="371" name="Google Shape;371;p25"/>
          <p:cNvSpPr txBox="1"/>
          <p:nvPr/>
        </p:nvSpPr>
        <p:spPr>
          <a:xfrm>
            <a:off x="5460300" y="2419825"/>
            <a:ext cx="7710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€€€€ !!</a:t>
            </a:r>
            <a:endParaRPr/>
          </a:p>
        </p:txBody>
      </p:sp>
      <p:sp>
        <p:nvSpPr>
          <p:cNvPr id="372" name="Google Shape;372;p25"/>
          <p:cNvSpPr txBox="1"/>
          <p:nvPr/>
        </p:nvSpPr>
        <p:spPr>
          <a:xfrm>
            <a:off x="360300" y="3310925"/>
            <a:ext cx="1207200" cy="61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business de la météorite</a:t>
            </a: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2009675" y="4283850"/>
            <a:ext cx="1207200" cy="662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Eau dans la météorite</a:t>
            </a:r>
            <a:endParaRPr/>
          </a:p>
        </p:txBody>
      </p:sp>
      <p:sp>
        <p:nvSpPr>
          <p:cNvPr id="374" name="Google Shape;374;p25"/>
          <p:cNvSpPr txBox="1"/>
          <p:nvPr/>
        </p:nvSpPr>
        <p:spPr>
          <a:xfrm>
            <a:off x="2128825" y="3275550"/>
            <a:ext cx="1914300" cy="83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ou une astéroïde?? je sais jamais</a:t>
            </a:r>
            <a:endParaRPr/>
          </a:p>
        </p:txBody>
      </p:sp>
      <p:sp>
        <p:nvSpPr>
          <p:cNvPr id="375" name="Google Shape;375;p25"/>
          <p:cNvSpPr txBox="1"/>
          <p:nvPr/>
        </p:nvSpPr>
        <p:spPr>
          <a:xfrm>
            <a:off x="4572000" y="3028975"/>
            <a:ext cx="1859400" cy="83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partie de bille avec un faisceau ionique</a:t>
            </a: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3507275" y="4283850"/>
            <a:ext cx="1418400" cy="662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Hydrogène sous plusieurs formes</a:t>
            </a: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7218425" y="457925"/>
            <a:ext cx="1305900" cy="662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J’ai raté l’explication de la bille =(</a:t>
            </a:r>
            <a:endParaRPr/>
          </a:p>
        </p:txBody>
      </p:sp>
      <p:sp>
        <p:nvSpPr>
          <p:cNvPr id="378" name="Google Shape;378;p25"/>
          <p:cNvSpPr txBox="1"/>
          <p:nvPr/>
        </p:nvSpPr>
        <p:spPr>
          <a:xfrm>
            <a:off x="7218425" y="1811025"/>
            <a:ext cx="3056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" name="Google Shape;3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775" y="3984545"/>
            <a:ext cx="1649251" cy="10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/>
        </p:nvSpPr>
        <p:spPr>
          <a:xfrm>
            <a:off x="6649925" y="2029088"/>
            <a:ext cx="2442900" cy="10467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L'astéroïde c’est le corps parent de la météorite(Terre)/météoroïde(espace)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7041150" y="1218425"/>
            <a:ext cx="1516500" cy="726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 pas utiliser de détecteur de métal !</a:t>
            </a:r>
            <a:endParaRPr/>
          </a:p>
        </p:txBody>
      </p:sp>
      <p:sp>
        <p:nvSpPr>
          <p:cNvPr id="382" name="Google Shape;382;p25"/>
          <p:cNvSpPr txBox="1"/>
          <p:nvPr/>
        </p:nvSpPr>
        <p:spPr>
          <a:xfrm>
            <a:off x="3072550" y="2678613"/>
            <a:ext cx="1207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PPM</a:t>
            </a:r>
            <a:endParaRPr/>
          </a:p>
        </p:txBody>
      </p:sp>
      <p:sp>
        <p:nvSpPr>
          <p:cNvPr id="383" name="Google Shape;383;p25"/>
          <p:cNvSpPr txBox="1"/>
          <p:nvPr/>
        </p:nvSpPr>
        <p:spPr>
          <a:xfrm>
            <a:off x="3243575" y="1011950"/>
            <a:ext cx="1516500" cy="61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100x-1.000.000x plus d’eau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775" y="152400"/>
            <a:ext cx="20955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95550"/>
            <a:ext cx="25908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Fernanda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 txBox="1"/>
          <p:nvPr/>
        </p:nvSpPr>
        <p:spPr>
          <a:xfrm>
            <a:off x="912025" y="469425"/>
            <a:ext cx="8046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vetol</a:t>
            </a:r>
            <a:endParaRPr/>
          </a:p>
        </p:txBody>
      </p:sp>
      <p:sp>
        <p:nvSpPr>
          <p:cNvPr id="401" name="Google Shape;401;p28"/>
          <p:cNvSpPr txBox="1"/>
          <p:nvPr/>
        </p:nvSpPr>
        <p:spPr>
          <a:xfrm>
            <a:off x="2278225" y="307475"/>
            <a:ext cx="16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Voiture volante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883375" y="1084550"/>
            <a:ext cx="8046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batterie</a:t>
            </a:r>
            <a:endParaRPr/>
          </a:p>
        </p:txBody>
      </p:sp>
      <p:sp>
        <p:nvSpPr>
          <p:cNvPr id="403" name="Google Shape;403;p28"/>
          <p:cNvSpPr txBox="1"/>
          <p:nvPr/>
        </p:nvSpPr>
        <p:spPr>
          <a:xfrm>
            <a:off x="4668275" y="3773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Batterie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04" name="Google Shape;404;p28"/>
          <p:cNvSpPr txBox="1"/>
          <p:nvPr/>
        </p:nvSpPr>
        <p:spPr>
          <a:xfrm>
            <a:off x="7833275" y="4539300"/>
            <a:ext cx="10050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Batteries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5" name="Google Shape;405;p28"/>
          <p:cNvSpPr txBox="1"/>
          <p:nvPr/>
        </p:nvSpPr>
        <p:spPr>
          <a:xfrm>
            <a:off x="1060825" y="1887425"/>
            <a:ext cx="12174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décharge</a:t>
            </a:r>
            <a:endParaRPr/>
          </a:p>
        </p:txBody>
      </p:sp>
      <p:sp>
        <p:nvSpPr>
          <p:cNvPr id="406" name="Google Shape;406;p28"/>
          <p:cNvSpPr txBox="1"/>
          <p:nvPr/>
        </p:nvSpPr>
        <p:spPr>
          <a:xfrm>
            <a:off x="3139600" y="1999600"/>
            <a:ext cx="20574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circuit électrique</a:t>
            </a:r>
            <a:endParaRPr/>
          </a:p>
        </p:txBody>
      </p:sp>
      <p:sp>
        <p:nvSpPr>
          <p:cNvPr id="407" name="Google Shape;407;p28"/>
          <p:cNvSpPr txBox="1"/>
          <p:nvPr/>
        </p:nvSpPr>
        <p:spPr>
          <a:xfrm>
            <a:off x="5637350" y="5171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Pourcent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08" name="Google Shape;408;p28"/>
          <p:cNvSpPr txBox="1"/>
          <p:nvPr/>
        </p:nvSpPr>
        <p:spPr>
          <a:xfrm>
            <a:off x="419550" y="3455575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Lithium-ion</a:t>
            </a:r>
            <a:endParaRPr/>
          </a:p>
        </p:txBody>
      </p:sp>
      <p:sp>
        <p:nvSpPr>
          <p:cNvPr id="409" name="Google Shape;409;p28"/>
          <p:cNvSpPr txBox="1"/>
          <p:nvPr/>
        </p:nvSpPr>
        <p:spPr>
          <a:xfrm>
            <a:off x="716900" y="3908950"/>
            <a:ext cx="25758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Electricien vs chimiste</a:t>
            </a:r>
            <a:endParaRPr/>
          </a:p>
        </p:txBody>
      </p:sp>
      <p:sp>
        <p:nvSpPr>
          <p:cNvPr id="410" name="Google Shape;410;p28"/>
          <p:cNvSpPr txBox="1"/>
          <p:nvPr/>
        </p:nvSpPr>
        <p:spPr>
          <a:xfrm>
            <a:off x="3545475" y="7076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Avion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11" name="Google Shape;411;p28"/>
          <p:cNvSpPr txBox="1"/>
          <p:nvPr/>
        </p:nvSpPr>
        <p:spPr>
          <a:xfrm>
            <a:off x="5637350" y="4032075"/>
            <a:ext cx="10050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Charge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5452100" y="4655625"/>
            <a:ext cx="10050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Ampères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5068950" y="1076225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8"/>
          <p:cNvSpPr txBox="1"/>
          <p:nvPr/>
        </p:nvSpPr>
        <p:spPr>
          <a:xfrm>
            <a:off x="3376400" y="3042050"/>
            <a:ext cx="17121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courbe de charge</a:t>
            </a:r>
            <a:endParaRPr/>
          </a:p>
        </p:txBody>
      </p:sp>
      <p:sp>
        <p:nvSpPr>
          <p:cNvPr id="415" name="Google Shape;415;p28"/>
          <p:cNvSpPr txBox="1"/>
          <p:nvPr/>
        </p:nvSpPr>
        <p:spPr>
          <a:xfrm>
            <a:off x="7622625" y="3166825"/>
            <a:ext cx="1005000" cy="615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Voiture volante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1912350" y="3467375"/>
            <a:ext cx="13647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Température</a:t>
            </a:r>
            <a:endParaRPr/>
          </a:p>
        </p:txBody>
      </p:sp>
      <p:sp>
        <p:nvSpPr>
          <p:cNvPr id="417" name="Google Shape;417;p28"/>
          <p:cNvSpPr txBox="1"/>
          <p:nvPr/>
        </p:nvSpPr>
        <p:spPr>
          <a:xfrm>
            <a:off x="4705550" y="9923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Crash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2730775" y="1495975"/>
            <a:ext cx="31503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10% ne doit pas être 0%</a:t>
            </a:r>
            <a:endParaRPr/>
          </a:p>
        </p:txBody>
      </p:sp>
      <p:sp>
        <p:nvSpPr>
          <p:cNvPr id="419" name="Google Shape;419;p28"/>
          <p:cNvSpPr txBox="1"/>
          <p:nvPr/>
        </p:nvSpPr>
        <p:spPr>
          <a:xfrm>
            <a:off x="3665800" y="4387175"/>
            <a:ext cx="1005000" cy="615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Charge réelle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0" name="Google Shape;420;p28"/>
          <p:cNvSpPr txBox="1"/>
          <p:nvPr/>
        </p:nvSpPr>
        <p:spPr>
          <a:xfrm>
            <a:off x="1897963" y="2874988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Resistance</a:t>
            </a:r>
            <a:endParaRPr/>
          </a:p>
        </p:txBody>
      </p:sp>
      <p:sp>
        <p:nvSpPr>
          <p:cNvPr id="421" name="Google Shape;421;p28"/>
          <p:cNvSpPr txBox="1"/>
          <p:nvPr/>
        </p:nvSpPr>
        <p:spPr>
          <a:xfrm>
            <a:off x="6213275" y="3078975"/>
            <a:ext cx="10050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Froid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2" name="Google Shape;422;p28"/>
          <p:cNvSpPr txBox="1"/>
          <p:nvPr/>
        </p:nvSpPr>
        <p:spPr>
          <a:xfrm>
            <a:off x="419525" y="4494875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</a:t>
            </a:r>
            <a:endParaRPr/>
          </a:p>
        </p:txBody>
      </p:sp>
      <p:sp>
        <p:nvSpPr>
          <p:cNvPr id="423" name="Google Shape;423;p28"/>
          <p:cNvSpPr txBox="1"/>
          <p:nvPr/>
        </p:nvSpPr>
        <p:spPr>
          <a:xfrm>
            <a:off x="5963475" y="22363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Modélisation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24" name="Google Shape;424;p28"/>
          <p:cNvSpPr txBox="1"/>
          <p:nvPr/>
        </p:nvSpPr>
        <p:spPr>
          <a:xfrm>
            <a:off x="3623575" y="3782425"/>
            <a:ext cx="13647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petites cellules</a:t>
            </a:r>
            <a:endParaRPr/>
          </a:p>
        </p:txBody>
      </p:sp>
      <p:sp>
        <p:nvSpPr>
          <p:cNvPr id="425" name="Google Shape;425;p28"/>
          <p:cNvSpPr txBox="1"/>
          <p:nvPr/>
        </p:nvSpPr>
        <p:spPr>
          <a:xfrm>
            <a:off x="1912350" y="4539300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Fiabilité</a:t>
            </a:r>
            <a:endParaRPr/>
          </a:p>
        </p:txBody>
      </p:sp>
      <p:sp>
        <p:nvSpPr>
          <p:cNvPr id="426" name="Google Shape;426;p28"/>
          <p:cNvSpPr txBox="1"/>
          <p:nvPr/>
        </p:nvSpPr>
        <p:spPr>
          <a:xfrm>
            <a:off x="6811050" y="1620475"/>
            <a:ext cx="15447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caractéristique tension-courant</a:t>
            </a:r>
            <a:endParaRPr/>
          </a:p>
        </p:txBody>
      </p:sp>
      <p:sp>
        <p:nvSpPr>
          <p:cNvPr id="427" name="Google Shape;427;p28"/>
          <p:cNvSpPr txBox="1"/>
          <p:nvPr/>
        </p:nvSpPr>
        <p:spPr>
          <a:xfrm>
            <a:off x="6317550" y="12579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Test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28" name="Google Shape;428;p28"/>
          <p:cNvSpPr txBox="1"/>
          <p:nvPr/>
        </p:nvSpPr>
        <p:spPr>
          <a:xfrm>
            <a:off x="419525" y="2496750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Sensibilité</a:t>
            </a:r>
            <a:endParaRPr/>
          </a:p>
        </p:txBody>
      </p:sp>
      <p:sp>
        <p:nvSpPr>
          <p:cNvPr id="429" name="Google Shape;429;p28"/>
          <p:cNvSpPr txBox="1"/>
          <p:nvPr/>
        </p:nvSpPr>
        <p:spPr>
          <a:xfrm>
            <a:off x="7160825" y="8246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Ordinateur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2343450" y="11321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Pile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31" name="Google Shape;431;p28"/>
          <p:cNvSpPr txBox="1"/>
          <p:nvPr/>
        </p:nvSpPr>
        <p:spPr>
          <a:xfrm>
            <a:off x="6991050" y="157425"/>
            <a:ext cx="13647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futuriste</a:t>
            </a:r>
            <a:endParaRPr/>
          </a:p>
        </p:txBody>
      </p:sp>
      <p:sp>
        <p:nvSpPr>
          <p:cNvPr id="432" name="Google Shape;432;p28"/>
          <p:cNvSpPr txBox="1"/>
          <p:nvPr/>
        </p:nvSpPr>
        <p:spPr>
          <a:xfrm>
            <a:off x="5325200" y="27115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Sécurité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1628597" y="2381200"/>
            <a:ext cx="30396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Comparaison Modèle-Expérience</a:t>
            </a:r>
            <a:endParaRPr/>
          </a:p>
        </p:txBody>
      </p:sp>
      <p:sp>
        <p:nvSpPr>
          <p:cNvPr id="434" name="Google Shape;434;p28"/>
          <p:cNvSpPr txBox="1"/>
          <p:nvPr/>
        </p:nvSpPr>
        <p:spPr>
          <a:xfrm>
            <a:off x="6710475" y="3921650"/>
            <a:ext cx="10050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Modèles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5" name="Google Shape;435;p28"/>
          <p:cNvSpPr txBox="1"/>
          <p:nvPr/>
        </p:nvSpPr>
        <p:spPr>
          <a:xfrm>
            <a:off x="7663850" y="2410800"/>
            <a:ext cx="1005000" cy="492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</a:rPr>
              <a:t>Simulation vs Réalité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5506900" y="10762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Amélioration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2147775" y="8176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Saut de batterie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419538" y="2976150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Sécurité</a:t>
            </a:r>
            <a:endParaRPr/>
          </a:p>
        </p:txBody>
      </p:sp>
      <p:sp>
        <p:nvSpPr>
          <p:cNvPr id="439" name="Google Shape;439;p28"/>
          <p:cNvSpPr txBox="1"/>
          <p:nvPr/>
        </p:nvSpPr>
        <p:spPr>
          <a:xfrm>
            <a:off x="819975" y="1537913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Ions feignants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40" name="Google Shape;440;p28"/>
          <p:cNvSpPr txBox="1"/>
          <p:nvPr/>
        </p:nvSpPr>
        <p:spPr>
          <a:xfrm>
            <a:off x="3623575" y="1068813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Froid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41" name="Google Shape;441;p28"/>
          <p:cNvSpPr txBox="1"/>
          <p:nvPr/>
        </p:nvSpPr>
        <p:spPr>
          <a:xfrm>
            <a:off x="5312775" y="3521450"/>
            <a:ext cx="10050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Industrie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2" name="Google Shape;442;p28"/>
          <p:cNvSpPr txBox="1"/>
          <p:nvPr/>
        </p:nvSpPr>
        <p:spPr>
          <a:xfrm>
            <a:off x="380475" y="1574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Aluminium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6617625" y="4555575"/>
            <a:ext cx="1005000" cy="600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</a:rPr>
              <a:t>Prix Nobel 2019 (?) (batteries ion-lithium)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00" y="119625"/>
            <a:ext cx="2318750" cy="13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00" y="1536600"/>
            <a:ext cx="1903501" cy="9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9"/>
          <p:cNvSpPr txBox="1"/>
          <p:nvPr/>
        </p:nvSpPr>
        <p:spPr>
          <a:xfrm>
            <a:off x="62408" y="2488350"/>
            <a:ext cx="1903500" cy="8313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Drone de transport/Voiture volante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51" name="Google Shape;4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750" y="152400"/>
            <a:ext cx="1724800" cy="11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52400"/>
            <a:ext cx="1393625" cy="13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9"/>
          <p:cNvSpPr txBox="1"/>
          <p:nvPr/>
        </p:nvSpPr>
        <p:spPr>
          <a:xfrm>
            <a:off x="62408" y="3395250"/>
            <a:ext cx="19035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Estimer charge de batterie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54" name="Google Shape;45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1501" y="1698425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4150" y="299050"/>
            <a:ext cx="1951471" cy="9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9"/>
          <p:cNvSpPr txBox="1"/>
          <p:nvPr/>
        </p:nvSpPr>
        <p:spPr>
          <a:xfrm>
            <a:off x="62408" y="4086450"/>
            <a:ext cx="19035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Avertissement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62408" y="4562250"/>
            <a:ext cx="19035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Aide pour le pilote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2229650" y="3566825"/>
            <a:ext cx="13647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 = RI</a:t>
            </a:r>
            <a:endParaRPr/>
          </a:p>
        </p:txBody>
      </p:sp>
      <p:pic>
        <p:nvPicPr>
          <p:cNvPr id="459" name="Google Shape;45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1876" y="185415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9"/>
          <p:cNvSpPr txBox="1"/>
          <p:nvPr/>
        </p:nvSpPr>
        <p:spPr>
          <a:xfrm>
            <a:off x="2019108" y="4562250"/>
            <a:ext cx="19035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Vol serein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1" name="Google Shape;461;p29"/>
          <p:cNvSpPr txBox="1"/>
          <p:nvPr/>
        </p:nvSpPr>
        <p:spPr>
          <a:xfrm>
            <a:off x="2019108" y="4064538"/>
            <a:ext cx="19035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Modèle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2" name="Google Shape;462;p29"/>
          <p:cNvSpPr txBox="1"/>
          <p:nvPr/>
        </p:nvSpPr>
        <p:spPr>
          <a:xfrm>
            <a:off x="4124975" y="4235275"/>
            <a:ext cx="13647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 de secours</a:t>
            </a:r>
            <a:endParaRPr/>
          </a:p>
        </p:txBody>
      </p:sp>
      <p:sp>
        <p:nvSpPr>
          <p:cNvPr id="463" name="Google Shape;463;p29"/>
          <p:cNvSpPr txBox="1"/>
          <p:nvPr/>
        </p:nvSpPr>
        <p:spPr>
          <a:xfrm>
            <a:off x="3747103" y="3566850"/>
            <a:ext cx="11106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Simulation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4" name="Google Shape;46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1594" y="1668350"/>
            <a:ext cx="1471400" cy="76645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9"/>
          <p:cNvSpPr txBox="1"/>
          <p:nvPr/>
        </p:nvSpPr>
        <p:spPr>
          <a:xfrm>
            <a:off x="7467399" y="2703900"/>
            <a:ext cx="12894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Intempéries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6" name="Google Shape;46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48548" y="4137320"/>
            <a:ext cx="1527101" cy="9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9"/>
          <p:cNvSpPr txBox="1"/>
          <p:nvPr/>
        </p:nvSpPr>
        <p:spPr>
          <a:xfrm>
            <a:off x="7467399" y="3166650"/>
            <a:ext cx="12894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Prévoir l’imprévu :P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8" name="Google Shape;468;p29"/>
          <p:cNvSpPr txBox="1"/>
          <p:nvPr/>
        </p:nvSpPr>
        <p:spPr>
          <a:xfrm>
            <a:off x="2231150" y="1402100"/>
            <a:ext cx="24360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réaliste</a:t>
            </a:r>
            <a:endParaRPr/>
          </a:p>
        </p:txBody>
      </p:sp>
      <p:sp>
        <p:nvSpPr>
          <p:cNvPr id="469" name="Google Shape;469;p29"/>
          <p:cNvSpPr txBox="1"/>
          <p:nvPr/>
        </p:nvSpPr>
        <p:spPr>
          <a:xfrm>
            <a:off x="5732937" y="4346850"/>
            <a:ext cx="12894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Batterie capricieuse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 txBox="1"/>
          <p:nvPr/>
        </p:nvSpPr>
        <p:spPr>
          <a:xfrm>
            <a:off x="489125" y="638175"/>
            <a:ext cx="30567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quand la fiction devient réalité</a:t>
            </a:r>
            <a:endParaRPr/>
          </a:p>
        </p:txBody>
      </p:sp>
      <p:sp>
        <p:nvSpPr>
          <p:cNvPr id="475" name="Google Shape;475;p30"/>
          <p:cNvSpPr txBox="1"/>
          <p:nvPr/>
        </p:nvSpPr>
        <p:spPr>
          <a:xfrm>
            <a:off x="489125" y="1224725"/>
            <a:ext cx="13647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5G</a:t>
            </a:r>
            <a:endParaRPr/>
          </a:p>
        </p:txBody>
      </p:sp>
      <p:pic>
        <p:nvPicPr>
          <p:cNvPr id="476" name="Google Shape;4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7325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0"/>
          <p:cNvSpPr txBox="1"/>
          <p:nvPr/>
        </p:nvSpPr>
        <p:spPr>
          <a:xfrm>
            <a:off x="308825" y="3596425"/>
            <a:ext cx="28725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Batterie légère mais puissante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" name="Google Shape;478;p30"/>
          <p:cNvSpPr txBox="1"/>
          <p:nvPr/>
        </p:nvSpPr>
        <p:spPr>
          <a:xfrm>
            <a:off x="2247950" y="1100050"/>
            <a:ext cx="18360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température extrêmeeeeeeee</a:t>
            </a:r>
            <a:endParaRPr/>
          </a:p>
        </p:txBody>
      </p:sp>
      <p:sp>
        <p:nvSpPr>
          <p:cNvPr id="479" name="Google Shape;479;p30"/>
          <p:cNvSpPr txBox="1"/>
          <p:nvPr/>
        </p:nvSpPr>
        <p:spPr>
          <a:xfrm>
            <a:off x="308825" y="4030750"/>
            <a:ext cx="28725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ça peut exploser...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80" name="Google Shape;4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350" y="152400"/>
            <a:ext cx="13716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0"/>
          <p:cNvSpPr txBox="1"/>
          <p:nvPr/>
        </p:nvSpPr>
        <p:spPr>
          <a:xfrm>
            <a:off x="308825" y="4465075"/>
            <a:ext cx="28725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Il faut accepter les batteries comme elles sont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7369500" y="4071100"/>
            <a:ext cx="1364700" cy="831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équations plus courtes qu’en chimie</a:t>
            </a:r>
            <a:endParaRPr/>
          </a:p>
        </p:txBody>
      </p:sp>
      <p:sp>
        <p:nvSpPr>
          <p:cNvPr id="483" name="Google Shape;483;p30"/>
          <p:cNvSpPr txBox="1"/>
          <p:nvPr/>
        </p:nvSpPr>
        <p:spPr>
          <a:xfrm>
            <a:off x="3249075" y="4743300"/>
            <a:ext cx="21978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 froid ralentit les 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4" name="Google Shape;484;p30"/>
          <p:cNvSpPr txBox="1"/>
          <p:nvPr/>
        </p:nvSpPr>
        <p:spPr>
          <a:xfrm>
            <a:off x="3391000" y="3901600"/>
            <a:ext cx="13647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taxi volant</a:t>
            </a:r>
            <a:endParaRPr/>
          </a:p>
        </p:txBody>
      </p:sp>
      <p:sp>
        <p:nvSpPr>
          <p:cNvPr id="485" name="Google Shape;485;p30"/>
          <p:cNvSpPr txBox="1"/>
          <p:nvPr/>
        </p:nvSpPr>
        <p:spPr>
          <a:xfrm>
            <a:off x="3181350" y="19008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Voyage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486" name="Google Shape;4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350" y="152400"/>
            <a:ext cx="28289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0"/>
          <p:cNvSpPr txBox="1"/>
          <p:nvPr/>
        </p:nvSpPr>
        <p:spPr>
          <a:xfrm>
            <a:off x="5063775" y="2702600"/>
            <a:ext cx="3056700" cy="61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voler, plus besoin d’ailes, juste d’une batterie !</a:t>
            </a:r>
            <a:endParaRPr/>
          </a:p>
        </p:txBody>
      </p:sp>
      <p:sp>
        <p:nvSpPr>
          <p:cNvPr id="488" name="Google Shape;488;p30"/>
          <p:cNvSpPr txBox="1"/>
          <p:nvPr/>
        </p:nvSpPr>
        <p:spPr>
          <a:xfrm>
            <a:off x="3181350" y="2269888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Moins de bruits?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89" name="Google Shape;489;p30"/>
          <p:cNvSpPr txBox="1"/>
          <p:nvPr/>
        </p:nvSpPr>
        <p:spPr>
          <a:xfrm>
            <a:off x="5481450" y="1821475"/>
            <a:ext cx="1801200" cy="831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fini les embouteillages sur le périph</a:t>
            </a:r>
            <a:endParaRPr/>
          </a:p>
        </p:txBody>
      </p:sp>
      <p:sp>
        <p:nvSpPr>
          <p:cNvPr id="490" name="Google Shape;490;p30"/>
          <p:cNvSpPr txBox="1"/>
          <p:nvPr/>
        </p:nvSpPr>
        <p:spPr>
          <a:xfrm>
            <a:off x="3249075" y="4322450"/>
            <a:ext cx="9357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Mesures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1" name="Google Shape;491;p30"/>
          <p:cNvSpPr txBox="1"/>
          <p:nvPr/>
        </p:nvSpPr>
        <p:spPr>
          <a:xfrm>
            <a:off x="4252525" y="4343100"/>
            <a:ext cx="29190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Prédiction réaliste sur la charge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2" name="Google Shape;492;p30"/>
          <p:cNvSpPr txBox="1"/>
          <p:nvPr/>
        </p:nvSpPr>
        <p:spPr>
          <a:xfrm>
            <a:off x="3703875" y="30982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Feu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31"/>
          <p:cNvGrpSpPr/>
          <p:nvPr/>
        </p:nvGrpSpPr>
        <p:grpSpPr>
          <a:xfrm>
            <a:off x="152400" y="152400"/>
            <a:ext cx="4576900" cy="1914525"/>
            <a:chOff x="152400" y="152400"/>
            <a:chExt cx="4576900" cy="1914525"/>
          </a:xfrm>
        </p:grpSpPr>
        <p:pic>
          <p:nvPicPr>
            <p:cNvPr id="498" name="Google Shape;49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2390775" cy="1914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31"/>
            <p:cNvSpPr txBox="1"/>
            <p:nvPr/>
          </p:nvSpPr>
          <p:spPr>
            <a:xfrm>
              <a:off x="1672600" y="152400"/>
              <a:ext cx="3056700" cy="6156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batterie, batterie, dis moi ce qu’il te reste...</a:t>
              </a:r>
              <a:endParaRPr/>
            </a:p>
          </p:txBody>
        </p:sp>
      </p:grpSp>
      <p:sp>
        <p:nvSpPr>
          <p:cNvPr id="500" name="Google Shape;500;p31"/>
          <p:cNvSpPr txBox="1"/>
          <p:nvPr/>
        </p:nvSpPr>
        <p:spPr>
          <a:xfrm>
            <a:off x="1030450" y="2904275"/>
            <a:ext cx="30567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l’art de lire dans les batteries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Helena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Kajetan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3"/>
          <p:cNvSpPr txBox="1"/>
          <p:nvPr/>
        </p:nvSpPr>
        <p:spPr>
          <a:xfrm>
            <a:off x="3536150" y="3214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CO2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12" name="Google Shape;512;p33"/>
          <p:cNvSpPr txBox="1"/>
          <p:nvPr/>
        </p:nvSpPr>
        <p:spPr>
          <a:xfrm>
            <a:off x="1897963" y="2874988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Acide</a:t>
            </a:r>
            <a:endParaRPr/>
          </a:p>
        </p:txBody>
      </p:sp>
      <p:sp>
        <p:nvSpPr>
          <p:cNvPr id="513" name="Google Shape;513;p33"/>
          <p:cNvSpPr txBox="1"/>
          <p:nvPr/>
        </p:nvSpPr>
        <p:spPr>
          <a:xfrm>
            <a:off x="1938025" y="4010175"/>
            <a:ext cx="1736700" cy="61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Réchauffement climatique</a:t>
            </a:r>
            <a:endParaRPr/>
          </a:p>
        </p:txBody>
      </p:sp>
      <p:sp>
        <p:nvSpPr>
          <p:cNvPr id="514" name="Google Shape;514;p33"/>
          <p:cNvSpPr txBox="1"/>
          <p:nvPr/>
        </p:nvSpPr>
        <p:spPr>
          <a:xfrm>
            <a:off x="4682250" y="3214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Molécule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7001200" y="1697638"/>
            <a:ext cx="758400" cy="3744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CO2</a:t>
            </a:r>
            <a:endParaRPr/>
          </a:p>
        </p:txBody>
      </p:sp>
      <p:pic>
        <p:nvPicPr>
          <p:cNvPr id="516" name="Google Shape;5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6" y="1978225"/>
            <a:ext cx="1144975" cy="11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3"/>
          <p:cNvSpPr txBox="1"/>
          <p:nvPr/>
        </p:nvSpPr>
        <p:spPr>
          <a:xfrm>
            <a:off x="-68925" y="4558250"/>
            <a:ext cx="15108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Ellon Musk</a:t>
            </a:r>
            <a:endParaRPr/>
          </a:p>
        </p:txBody>
      </p:sp>
      <p:sp>
        <p:nvSpPr>
          <p:cNvPr id="518" name="Google Shape;518;p33"/>
          <p:cNvSpPr txBox="1"/>
          <p:nvPr/>
        </p:nvSpPr>
        <p:spPr>
          <a:xfrm>
            <a:off x="2338313" y="2350613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</a:t>
            </a:r>
            <a:endParaRPr/>
          </a:p>
        </p:txBody>
      </p:sp>
      <p:sp>
        <p:nvSpPr>
          <p:cNvPr id="519" name="Google Shape;519;p33"/>
          <p:cNvSpPr txBox="1"/>
          <p:nvPr/>
        </p:nvSpPr>
        <p:spPr>
          <a:xfrm>
            <a:off x="3550125" y="7827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Electrons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3249788" y="2970388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Boué</a:t>
            </a:r>
            <a:endParaRPr/>
          </a:p>
        </p:txBody>
      </p:sp>
      <p:sp>
        <p:nvSpPr>
          <p:cNvPr id="521" name="Google Shape;521;p33"/>
          <p:cNvSpPr txBox="1"/>
          <p:nvPr/>
        </p:nvSpPr>
        <p:spPr>
          <a:xfrm>
            <a:off x="4682250" y="4342850"/>
            <a:ext cx="20439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Gaz a effet de serre</a:t>
            </a:r>
            <a:endParaRPr/>
          </a:p>
        </p:txBody>
      </p:sp>
      <p:pic>
        <p:nvPicPr>
          <p:cNvPr id="522" name="Google Shape;5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388" y="2435325"/>
            <a:ext cx="100012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3"/>
          <p:cNvSpPr txBox="1"/>
          <p:nvPr/>
        </p:nvSpPr>
        <p:spPr>
          <a:xfrm>
            <a:off x="1938013" y="3515438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Frustration</a:t>
            </a:r>
            <a:endParaRPr/>
          </a:p>
        </p:txBody>
      </p:sp>
      <p:sp>
        <p:nvSpPr>
          <p:cNvPr id="524" name="Google Shape;524;p33"/>
          <p:cNvSpPr txBox="1"/>
          <p:nvPr/>
        </p:nvSpPr>
        <p:spPr>
          <a:xfrm>
            <a:off x="5926200" y="3494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Espoir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25" name="Google Shape;525;p33"/>
          <p:cNvSpPr txBox="1"/>
          <p:nvPr/>
        </p:nvSpPr>
        <p:spPr>
          <a:xfrm>
            <a:off x="152400" y="3123225"/>
            <a:ext cx="1281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Activer le CO2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33"/>
          <p:cNvSpPr txBox="1"/>
          <p:nvPr/>
        </p:nvSpPr>
        <p:spPr>
          <a:xfrm>
            <a:off x="152400" y="3776625"/>
            <a:ext cx="1281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Couple de Lewis frustré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7" name="Google Shape;527;p33"/>
          <p:cNvSpPr/>
          <p:nvPr/>
        </p:nvSpPr>
        <p:spPr>
          <a:xfrm>
            <a:off x="7008750" y="2126400"/>
            <a:ext cx="1145100" cy="4464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Collerette</a:t>
            </a:r>
            <a:endParaRPr/>
          </a:p>
        </p:txBody>
      </p:sp>
      <p:sp>
        <p:nvSpPr>
          <p:cNvPr id="528" name="Google Shape;528;p33"/>
          <p:cNvSpPr txBox="1"/>
          <p:nvPr/>
        </p:nvSpPr>
        <p:spPr>
          <a:xfrm>
            <a:off x="3402188" y="1876538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Collerette</a:t>
            </a:r>
            <a:endParaRPr/>
          </a:p>
        </p:txBody>
      </p:sp>
      <p:sp>
        <p:nvSpPr>
          <p:cNvPr id="529" name="Google Shape;529;p33"/>
          <p:cNvSpPr txBox="1"/>
          <p:nvPr/>
        </p:nvSpPr>
        <p:spPr>
          <a:xfrm>
            <a:off x="4682250" y="7248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Licorne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30" name="Google Shape;530;p33"/>
          <p:cNvSpPr txBox="1"/>
          <p:nvPr/>
        </p:nvSpPr>
        <p:spPr>
          <a:xfrm>
            <a:off x="6626075" y="4830350"/>
            <a:ext cx="12810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Pas visible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1" name="Google Shape;531;p33"/>
          <p:cNvSpPr/>
          <p:nvPr/>
        </p:nvSpPr>
        <p:spPr>
          <a:xfrm>
            <a:off x="7008750" y="2644675"/>
            <a:ext cx="1510800" cy="666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Recyclage des gaz</a:t>
            </a:r>
            <a:endParaRPr/>
          </a:p>
        </p:txBody>
      </p:sp>
      <p:sp>
        <p:nvSpPr>
          <p:cNvPr id="532" name="Google Shape;532;p33"/>
          <p:cNvSpPr txBox="1"/>
          <p:nvPr/>
        </p:nvSpPr>
        <p:spPr>
          <a:xfrm>
            <a:off x="2338325" y="4720300"/>
            <a:ext cx="17367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permafroste</a:t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7008750" y="3382550"/>
            <a:ext cx="1510800" cy="666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Juste stocker le CO2 ne suffit pas</a:t>
            </a:r>
            <a:endParaRPr/>
          </a:p>
        </p:txBody>
      </p:sp>
      <p:sp>
        <p:nvSpPr>
          <p:cNvPr id="534" name="Google Shape;534;p33"/>
          <p:cNvSpPr txBox="1"/>
          <p:nvPr/>
        </p:nvSpPr>
        <p:spPr>
          <a:xfrm>
            <a:off x="6788125" y="4225575"/>
            <a:ext cx="23559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Comment transformer le CO2?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33"/>
          <p:cNvSpPr txBox="1"/>
          <p:nvPr/>
        </p:nvSpPr>
        <p:spPr>
          <a:xfrm>
            <a:off x="4899678" y="1876550"/>
            <a:ext cx="12810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Ré-utilisation</a:t>
            </a:r>
            <a:endParaRPr/>
          </a:p>
        </p:txBody>
      </p:sp>
      <p:sp>
        <p:nvSpPr>
          <p:cNvPr id="536" name="Google Shape;536;p33"/>
          <p:cNvSpPr txBox="1"/>
          <p:nvPr/>
        </p:nvSpPr>
        <p:spPr>
          <a:xfrm>
            <a:off x="6788125" y="3214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Liquide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37" name="Google Shape;537;p33"/>
          <p:cNvSpPr txBox="1"/>
          <p:nvPr/>
        </p:nvSpPr>
        <p:spPr>
          <a:xfrm>
            <a:off x="4557313" y="1300663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Methanol</a:t>
            </a:r>
            <a:endParaRPr/>
          </a:p>
        </p:txBody>
      </p:sp>
      <p:sp>
        <p:nvSpPr>
          <p:cNvPr id="538" name="Google Shape;538;p33"/>
          <p:cNvSpPr txBox="1"/>
          <p:nvPr/>
        </p:nvSpPr>
        <p:spPr>
          <a:xfrm>
            <a:off x="1513100" y="1922938"/>
            <a:ext cx="17367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attirance + -</a:t>
            </a:r>
            <a:endParaRPr/>
          </a:p>
        </p:txBody>
      </p:sp>
      <p:sp>
        <p:nvSpPr>
          <p:cNvPr id="539" name="Google Shape;539;p33"/>
          <p:cNvSpPr txBox="1"/>
          <p:nvPr/>
        </p:nvSpPr>
        <p:spPr>
          <a:xfrm>
            <a:off x="5586100" y="7827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Réactions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5386525" y="3431625"/>
            <a:ext cx="1510800" cy="666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Science comme dans les films</a:t>
            </a:r>
            <a:endParaRPr/>
          </a:p>
        </p:txBody>
      </p:sp>
      <p:sp>
        <p:nvSpPr>
          <p:cNvPr id="541" name="Google Shape;541;p33"/>
          <p:cNvSpPr txBox="1"/>
          <p:nvPr/>
        </p:nvSpPr>
        <p:spPr>
          <a:xfrm>
            <a:off x="2976953" y="1329625"/>
            <a:ext cx="1375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Bio-carburant</a:t>
            </a: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7008750" y="977300"/>
            <a:ext cx="1510800" cy="666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Industrie pharmaceutique</a:t>
            </a:r>
            <a:endParaRPr/>
          </a:p>
        </p:txBody>
      </p:sp>
      <p:sp>
        <p:nvSpPr>
          <p:cNvPr id="543" name="Google Shape;543;p33"/>
          <p:cNvSpPr txBox="1"/>
          <p:nvPr/>
        </p:nvSpPr>
        <p:spPr>
          <a:xfrm>
            <a:off x="5705538" y="2504125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Pesticides</a:t>
            </a:r>
            <a:endParaRPr/>
          </a:p>
        </p:txBody>
      </p:sp>
      <p:sp>
        <p:nvSpPr>
          <p:cNvPr id="544" name="Google Shape;544;p33"/>
          <p:cNvSpPr txBox="1"/>
          <p:nvPr/>
        </p:nvSpPr>
        <p:spPr>
          <a:xfrm>
            <a:off x="3313825" y="3481825"/>
            <a:ext cx="1243500" cy="83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Paire de Lewis qu’on frustre</a:t>
            </a:r>
            <a:endParaRPr/>
          </a:p>
        </p:txBody>
      </p:sp>
      <p:sp>
        <p:nvSpPr>
          <p:cNvPr id="545" name="Google Shape;545;p33"/>
          <p:cNvSpPr txBox="1"/>
          <p:nvPr/>
        </p:nvSpPr>
        <p:spPr>
          <a:xfrm>
            <a:off x="4284313" y="4722338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100M$</a:t>
            </a:r>
            <a:endParaRPr/>
          </a:p>
        </p:txBody>
      </p:sp>
      <p:sp>
        <p:nvSpPr>
          <p:cNvPr id="546" name="Google Shape;546;p33"/>
          <p:cNvSpPr txBox="1"/>
          <p:nvPr/>
        </p:nvSpPr>
        <p:spPr>
          <a:xfrm>
            <a:off x="3465513" y="2337763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Lewis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4"/>
          <p:cNvSpPr txBox="1"/>
          <p:nvPr/>
        </p:nvSpPr>
        <p:spPr>
          <a:xfrm>
            <a:off x="286225" y="2085050"/>
            <a:ext cx="1280700" cy="83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paire de Lewis frustrée</a:t>
            </a:r>
            <a:endParaRPr/>
          </a:p>
        </p:txBody>
      </p:sp>
      <p:pic>
        <p:nvPicPr>
          <p:cNvPr id="552" name="Google Shape;5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25" y="152400"/>
            <a:ext cx="27051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4"/>
          <p:cNvSpPr txBox="1"/>
          <p:nvPr/>
        </p:nvSpPr>
        <p:spPr>
          <a:xfrm>
            <a:off x="97100" y="4458750"/>
            <a:ext cx="19584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Nouvelle science/recherche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4" name="Google Shape;554;p34"/>
          <p:cNvSpPr txBox="1"/>
          <p:nvPr/>
        </p:nvSpPr>
        <p:spPr>
          <a:xfrm>
            <a:off x="97100" y="3984325"/>
            <a:ext cx="19584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Pour industrialisation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5" name="Google Shape;555;p34"/>
          <p:cNvSpPr/>
          <p:nvPr/>
        </p:nvSpPr>
        <p:spPr>
          <a:xfrm>
            <a:off x="4825675" y="152400"/>
            <a:ext cx="1018200" cy="666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Cher pour l’instant</a:t>
            </a:r>
            <a:endParaRPr/>
          </a:p>
        </p:txBody>
      </p:sp>
      <p:pic>
        <p:nvPicPr>
          <p:cNvPr id="556" name="Google Shape;556;p34" descr="Image La terre vue de l'espace | Terre dessin, Terre et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825" y="2765813"/>
            <a:ext cx="3222175" cy="24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4"/>
          <p:cNvSpPr txBox="1"/>
          <p:nvPr/>
        </p:nvSpPr>
        <p:spPr>
          <a:xfrm>
            <a:off x="97100" y="3509900"/>
            <a:ext cx="19584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Pas de gain encore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34"/>
          <p:cNvSpPr txBox="1"/>
          <p:nvPr/>
        </p:nvSpPr>
        <p:spPr>
          <a:xfrm>
            <a:off x="2350125" y="4301575"/>
            <a:ext cx="17367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100M $</a:t>
            </a:r>
            <a:endParaRPr/>
          </a:p>
        </p:txBody>
      </p:sp>
      <p:sp>
        <p:nvSpPr>
          <p:cNvPr id="559" name="Google Shape;559;p34"/>
          <p:cNvSpPr/>
          <p:nvPr/>
        </p:nvSpPr>
        <p:spPr>
          <a:xfrm>
            <a:off x="4825675" y="910900"/>
            <a:ext cx="1018200" cy="3243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Liquide</a:t>
            </a:r>
            <a:endParaRPr/>
          </a:p>
        </p:txBody>
      </p:sp>
      <p:sp>
        <p:nvSpPr>
          <p:cNvPr id="560" name="Google Shape;560;p34"/>
          <p:cNvSpPr txBox="1"/>
          <p:nvPr/>
        </p:nvSpPr>
        <p:spPr>
          <a:xfrm>
            <a:off x="2208675" y="3351600"/>
            <a:ext cx="17367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Carbone</a:t>
            </a:r>
            <a:endParaRPr/>
          </a:p>
        </p:txBody>
      </p:sp>
      <p:sp>
        <p:nvSpPr>
          <p:cNvPr id="561" name="Google Shape;561;p34"/>
          <p:cNvSpPr txBox="1"/>
          <p:nvPr/>
        </p:nvSpPr>
        <p:spPr>
          <a:xfrm>
            <a:off x="97100" y="3013025"/>
            <a:ext cx="19584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Solvant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2" name="Google Shape;562;p34"/>
          <p:cNvSpPr/>
          <p:nvPr/>
        </p:nvSpPr>
        <p:spPr>
          <a:xfrm>
            <a:off x="4825675" y="1327700"/>
            <a:ext cx="1177500" cy="666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Technologie récente</a:t>
            </a:r>
            <a:endParaRPr/>
          </a:p>
        </p:txBody>
      </p:sp>
      <p:sp>
        <p:nvSpPr>
          <p:cNvPr id="563" name="Google Shape;563;p34"/>
          <p:cNvSpPr txBox="1"/>
          <p:nvPr/>
        </p:nvSpPr>
        <p:spPr>
          <a:xfrm>
            <a:off x="4572000" y="38446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Nanomètre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64" name="Google Shape;564;p34"/>
          <p:cNvSpPr txBox="1"/>
          <p:nvPr/>
        </p:nvSpPr>
        <p:spPr>
          <a:xfrm>
            <a:off x="0" y="818400"/>
            <a:ext cx="1736700" cy="61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Brûler le labo par erreur</a:t>
            </a:r>
            <a:endParaRPr/>
          </a:p>
        </p:txBody>
      </p:sp>
      <p:sp>
        <p:nvSpPr>
          <p:cNvPr id="565" name="Google Shape;565;p34"/>
          <p:cNvSpPr/>
          <p:nvPr/>
        </p:nvSpPr>
        <p:spPr>
          <a:xfrm>
            <a:off x="4825675" y="2069250"/>
            <a:ext cx="936900" cy="3243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15 ans</a:t>
            </a:r>
            <a:endParaRPr/>
          </a:p>
        </p:txBody>
      </p:sp>
      <p:sp>
        <p:nvSpPr>
          <p:cNvPr id="566" name="Google Shape;566;p34"/>
          <p:cNvSpPr txBox="1"/>
          <p:nvPr/>
        </p:nvSpPr>
        <p:spPr>
          <a:xfrm>
            <a:off x="-45925" y="77925"/>
            <a:ext cx="19584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Boire du méthanol ça rend aveugle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7" name="Google Shape;567;p34"/>
          <p:cNvSpPr/>
          <p:nvPr/>
        </p:nvSpPr>
        <p:spPr>
          <a:xfrm>
            <a:off x="6042075" y="152400"/>
            <a:ext cx="1510800" cy="666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vie sera plus belle sans gaz polluant</a:t>
            </a:r>
            <a:endParaRPr/>
          </a:p>
        </p:txBody>
      </p:sp>
      <p:sp>
        <p:nvSpPr>
          <p:cNvPr id="568" name="Google Shape;568;p34"/>
          <p:cNvSpPr txBox="1"/>
          <p:nvPr/>
        </p:nvSpPr>
        <p:spPr>
          <a:xfrm>
            <a:off x="2445950" y="47788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Science jeune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69" name="Google Shape;569;p34"/>
          <p:cNvSpPr txBox="1"/>
          <p:nvPr/>
        </p:nvSpPr>
        <p:spPr>
          <a:xfrm>
            <a:off x="1566925" y="1838325"/>
            <a:ext cx="1736700" cy="61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Carburant méthanol</a:t>
            </a:r>
            <a:endParaRPr/>
          </a:p>
        </p:txBody>
      </p:sp>
      <p:sp>
        <p:nvSpPr>
          <p:cNvPr id="570" name="Google Shape;570;p34"/>
          <p:cNvSpPr txBox="1"/>
          <p:nvPr/>
        </p:nvSpPr>
        <p:spPr>
          <a:xfrm>
            <a:off x="2208650" y="3844650"/>
            <a:ext cx="17367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New pesticide</a:t>
            </a:r>
            <a:endParaRPr/>
          </a:p>
        </p:txBody>
      </p:sp>
      <p:sp>
        <p:nvSpPr>
          <p:cNvPr id="571" name="Google Shape;571;p34"/>
          <p:cNvSpPr txBox="1"/>
          <p:nvPr/>
        </p:nvSpPr>
        <p:spPr>
          <a:xfrm>
            <a:off x="-45925" y="1434000"/>
            <a:ext cx="16776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Biocarburant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2" name="Google Shape;572;p34"/>
          <p:cNvSpPr txBox="1"/>
          <p:nvPr/>
        </p:nvSpPr>
        <p:spPr>
          <a:xfrm>
            <a:off x="2208650" y="2720725"/>
            <a:ext cx="16776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Industrie peinture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3" name="Google Shape;5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575" y="970800"/>
            <a:ext cx="1642613" cy="16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4"/>
          <p:cNvSpPr/>
          <p:nvPr/>
        </p:nvSpPr>
        <p:spPr>
          <a:xfrm>
            <a:off x="3424300" y="1926900"/>
            <a:ext cx="1280700" cy="609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Coller les molécules</a:t>
            </a:r>
            <a:endParaRPr/>
          </a:p>
        </p:txBody>
      </p:sp>
      <p:sp>
        <p:nvSpPr>
          <p:cNvPr id="575" name="Google Shape;575;p34"/>
          <p:cNvSpPr/>
          <p:nvPr/>
        </p:nvSpPr>
        <p:spPr>
          <a:xfrm>
            <a:off x="4095238" y="2624475"/>
            <a:ext cx="1617600" cy="8592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réagir les gaz qui n’aiment pas réagir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5"/>
          <p:cNvSpPr txBox="1"/>
          <p:nvPr/>
        </p:nvSpPr>
        <p:spPr>
          <a:xfrm>
            <a:off x="2242825" y="4314975"/>
            <a:ext cx="17367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Peinture</a:t>
            </a:r>
            <a:endParaRPr/>
          </a:p>
        </p:txBody>
      </p:sp>
      <p:sp>
        <p:nvSpPr>
          <p:cNvPr id="581" name="Google Shape;581;p35"/>
          <p:cNvSpPr txBox="1"/>
          <p:nvPr/>
        </p:nvSpPr>
        <p:spPr>
          <a:xfrm>
            <a:off x="152400" y="2608050"/>
            <a:ext cx="1736700" cy="83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Réutilisation c’est mieux que stockage</a:t>
            </a:r>
            <a:endParaRPr/>
          </a:p>
        </p:txBody>
      </p:sp>
      <p:pic>
        <p:nvPicPr>
          <p:cNvPr id="582" name="Google Shape;5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950"/>
            <a:ext cx="2289324" cy="2289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p35"/>
          <p:cNvGrpSpPr/>
          <p:nvPr/>
        </p:nvGrpSpPr>
        <p:grpSpPr>
          <a:xfrm>
            <a:off x="6120550" y="746313"/>
            <a:ext cx="3056700" cy="3117100"/>
            <a:chOff x="5939450" y="-58375"/>
            <a:chExt cx="3056700" cy="3117100"/>
          </a:xfrm>
        </p:grpSpPr>
        <p:pic>
          <p:nvPicPr>
            <p:cNvPr id="584" name="Google Shape;58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65950" y="-58375"/>
              <a:ext cx="2095500" cy="209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35"/>
            <p:cNvSpPr txBox="1"/>
            <p:nvPr/>
          </p:nvSpPr>
          <p:spPr>
            <a:xfrm>
              <a:off x="5939450" y="1796625"/>
              <a:ext cx="3056700" cy="1262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Défi lego sponsorisé par E. Musk :</a:t>
              </a:r>
              <a:endParaRPr/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Char char="-"/>
              </a:pPr>
              <a:r>
                <a:rPr lang="fr"/>
                <a:t>un bandeau sur les yeux</a:t>
              </a:r>
              <a:endParaRPr/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Char char="-"/>
              </a:pPr>
              <a:r>
                <a:rPr lang="fr"/>
                <a:t>sans toucher les pièces</a:t>
              </a:r>
              <a:endParaRPr/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Char char="-"/>
              </a:pPr>
              <a:r>
                <a:rPr lang="fr"/>
                <a:t>modifier deux constructions préalables  pour les associer</a:t>
              </a:r>
              <a:endParaRPr/>
            </a:p>
          </p:txBody>
        </p:sp>
      </p:grpSp>
      <p:pic>
        <p:nvPicPr>
          <p:cNvPr id="586" name="Google Shape;586;p35" descr="Résultat de recherche d'images pour &quot;acide main&quot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4525" y="-12"/>
            <a:ext cx="17240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5"/>
          <p:cNvSpPr txBox="1"/>
          <p:nvPr/>
        </p:nvSpPr>
        <p:spPr>
          <a:xfrm>
            <a:off x="213925" y="3647400"/>
            <a:ext cx="17367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Invisible</a:t>
            </a:r>
            <a:endParaRPr/>
          </a:p>
        </p:txBody>
      </p:sp>
      <p:pic>
        <p:nvPicPr>
          <p:cNvPr id="588" name="Google Shape;58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9525" y="3278175"/>
            <a:ext cx="2355044" cy="17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5" descr="Résultat de recherche d'images pour &quot;richesse&quot;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0864" y="2124075"/>
            <a:ext cx="1736700" cy="125043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5"/>
          <p:cNvSpPr txBox="1"/>
          <p:nvPr/>
        </p:nvSpPr>
        <p:spPr>
          <a:xfrm>
            <a:off x="4415725" y="130725"/>
            <a:ext cx="1704900" cy="104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bactérie qui fabrique des collerettes pour acide</a:t>
            </a:r>
            <a:endParaRPr/>
          </a:p>
        </p:txBody>
      </p:sp>
      <p:sp>
        <p:nvSpPr>
          <p:cNvPr id="591" name="Google Shape;591;p35"/>
          <p:cNvSpPr txBox="1"/>
          <p:nvPr/>
        </p:nvSpPr>
        <p:spPr>
          <a:xfrm>
            <a:off x="78375" y="4181288"/>
            <a:ext cx="6945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Sucre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2" name="Google Shape;592;p35"/>
          <p:cNvSpPr txBox="1"/>
          <p:nvPr/>
        </p:nvSpPr>
        <p:spPr>
          <a:xfrm>
            <a:off x="78375" y="4657700"/>
            <a:ext cx="9378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3 tailles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3" name="Google Shape;593;p35"/>
          <p:cNvSpPr txBox="1"/>
          <p:nvPr/>
        </p:nvSpPr>
        <p:spPr>
          <a:xfrm>
            <a:off x="4782500" y="1763250"/>
            <a:ext cx="9870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activation</a:t>
            </a:r>
            <a:endParaRPr/>
          </a:p>
        </p:txBody>
      </p:sp>
      <p:sp>
        <p:nvSpPr>
          <p:cNvPr id="594" name="Google Shape;594;p35"/>
          <p:cNvSpPr txBox="1"/>
          <p:nvPr/>
        </p:nvSpPr>
        <p:spPr>
          <a:xfrm>
            <a:off x="2242813" y="3644638"/>
            <a:ext cx="1102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Bactérie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04" y="0"/>
            <a:ext cx="79832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6"/>
          <p:cNvSpPr txBox="1"/>
          <p:nvPr/>
        </p:nvSpPr>
        <p:spPr>
          <a:xfrm>
            <a:off x="5660650" y="181700"/>
            <a:ext cx="73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highlight>
                  <a:srgbClr val="FFFFFF"/>
                </a:highlight>
              </a:rPr>
              <a:t>J’ai soif</a:t>
            </a:r>
            <a:endParaRPr sz="17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7"/>
          <p:cNvSpPr txBox="1"/>
          <p:nvPr/>
        </p:nvSpPr>
        <p:spPr>
          <a:xfrm rot="10800000" flipH="1">
            <a:off x="3353000" y="1759125"/>
            <a:ext cx="27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7"/>
          <p:cNvSpPr txBox="1"/>
          <p:nvPr/>
        </p:nvSpPr>
        <p:spPr>
          <a:xfrm>
            <a:off x="476125" y="124350"/>
            <a:ext cx="3855900" cy="2447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900"/>
              <a:t>Kajetan sauveur de l’humanité</a:t>
            </a:r>
            <a:endParaRPr sz="4900"/>
          </a:p>
        </p:txBody>
      </p:sp>
      <p:sp>
        <p:nvSpPr>
          <p:cNvPr id="607" name="Google Shape;607;p37"/>
          <p:cNvSpPr txBox="1"/>
          <p:nvPr/>
        </p:nvSpPr>
        <p:spPr>
          <a:xfrm>
            <a:off x="41550" y="4384000"/>
            <a:ext cx="13203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Electrons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08" name="Google Shape;6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600" y="2056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800" y="3151875"/>
            <a:ext cx="2667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450" y="2688800"/>
            <a:ext cx="4201800" cy="23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Ronan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9"/>
          <p:cNvSpPr/>
          <p:nvPr/>
        </p:nvSpPr>
        <p:spPr>
          <a:xfrm>
            <a:off x="512900" y="4096025"/>
            <a:ext cx="16038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Taille, matériau, forme</a:t>
            </a:r>
            <a:endParaRPr/>
          </a:p>
        </p:txBody>
      </p:sp>
      <p:sp>
        <p:nvSpPr>
          <p:cNvPr id="621" name="Google Shape;621;p39"/>
          <p:cNvSpPr txBox="1"/>
          <p:nvPr/>
        </p:nvSpPr>
        <p:spPr>
          <a:xfrm>
            <a:off x="3106050" y="4151075"/>
            <a:ext cx="73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Un laser ça fait du bruit?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22" name="Google Shape;622;p39"/>
          <p:cNvSpPr txBox="1"/>
          <p:nvPr/>
        </p:nvSpPr>
        <p:spPr>
          <a:xfrm>
            <a:off x="657200" y="154250"/>
            <a:ext cx="20319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nanoparticule</a:t>
            </a:r>
            <a:endParaRPr/>
          </a:p>
        </p:txBody>
      </p:sp>
      <p:sp>
        <p:nvSpPr>
          <p:cNvPr id="623" name="Google Shape;623;p39"/>
          <p:cNvSpPr/>
          <p:nvPr/>
        </p:nvSpPr>
        <p:spPr>
          <a:xfrm>
            <a:off x="512900" y="3410425"/>
            <a:ext cx="7080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Laser</a:t>
            </a:r>
            <a:endParaRPr/>
          </a:p>
        </p:txBody>
      </p:sp>
      <p:sp>
        <p:nvSpPr>
          <p:cNvPr id="624" name="Google Shape;624;p39"/>
          <p:cNvSpPr txBox="1"/>
          <p:nvPr/>
        </p:nvSpPr>
        <p:spPr>
          <a:xfrm>
            <a:off x="7640650" y="89750"/>
            <a:ext cx="1374300" cy="369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Nanoparticule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25" name="Google Shape;6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25" y="675050"/>
            <a:ext cx="1846950" cy="122906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9"/>
          <p:cNvSpPr txBox="1"/>
          <p:nvPr/>
        </p:nvSpPr>
        <p:spPr>
          <a:xfrm>
            <a:off x="3102875" y="24459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Téléphone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27" name="Google Shape;627;p39"/>
          <p:cNvSpPr txBox="1"/>
          <p:nvPr/>
        </p:nvSpPr>
        <p:spPr>
          <a:xfrm>
            <a:off x="2419050" y="1230050"/>
            <a:ext cx="2031900" cy="615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danse avec les nanoparticules</a:t>
            </a: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512900" y="2718363"/>
            <a:ext cx="16038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Nanoparticule</a:t>
            </a:r>
            <a:endParaRPr/>
          </a:p>
        </p:txBody>
      </p:sp>
      <p:sp>
        <p:nvSpPr>
          <p:cNvPr id="629" name="Google Shape;629;p39"/>
          <p:cNvSpPr/>
          <p:nvPr/>
        </p:nvSpPr>
        <p:spPr>
          <a:xfrm>
            <a:off x="1316175" y="3407200"/>
            <a:ext cx="16038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Plusieurs GHz, voire THz</a:t>
            </a:r>
            <a:endParaRPr/>
          </a:p>
        </p:txBody>
      </p:sp>
      <p:sp>
        <p:nvSpPr>
          <p:cNvPr id="630" name="Google Shape;630;p39"/>
          <p:cNvSpPr txBox="1"/>
          <p:nvPr/>
        </p:nvSpPr>
        <p:spPr>
          <a:xfrm>
            <a:off x="3438325" y="34103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Laser Vert, rouge...</a:t>
            </a:r>
            <a:endParaRPr baseline="30000">
              <a:highlight>
                <a:srgbClr val="FFFF00"/>
              </a:highlight>
            </a:endParaRPr>
          </a:p>
        </p:txBody>
      </p:sp>
      <p:sp>
        <p:nvSpPr>
          <p:cNvPr id="631" name="Google Shape;631;p39"/>
          <p:cNvSpPr txBox="1"/>
          <p:nvPr/>
        </p:nvSpPr>
        <p:spPr>
          <a:xfrm>
            <a:off x="3248725" y="385275"/>
            <a:ext cx="20319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contrôle passif/actif</a:t>
            </a:r>
            <a:endParaRPr/>
          </a:p>
        </p:txBody>
      </p:sp>
      <p:sp>
        <p:nvSpPr>
          <p:cNvPr id="632" name="Google Shape;632;p39"/>
          <p:cNvSpPr txBox="1"/>
          <p:nvPr/>
        </p:nvSpPr>
        <p:spPr>
          <a:xfrm>
            <a:off x="6984225" y="675050"/>
            <a:ext cx="1374300" cy="554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Danger sur la santé des NPs 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33" name="Google Shape;633;p39"/>
          <p:cNvSpPr/>
          <p:nvPr/>
        </p:nvSpPr>
        <p:spPr>
          <a:xfrm>
            <a:off x="512900" y="2029538"/>
            <a:ext cx="4767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</a:t>
            </a:r>
            <a:endParaRPr/>
          </a:p>
        </p:txBody>
      </p:sp>
      <p:sp>
        <p:nvSpPr>
          <p:cNvPr id="634" name="Google Shape;634;p39"/>
          <p:cNvSpPr txBox="1"/>
          <p:nvPr/>
        </p:nvSpPr>
        <p:spPr>
          <a:xfrm>
            <a:off x="4366825" y="2759350"/>
            <a:ext cx="2272200" cy="615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téléphone vs crème solaire</a:t>
            </a:r>
            <a:endParaRPr/>
          </a:p>
        </p:txBody>
      </p:sp>
      <p:sp>
        <p:nvSpPr>
          <p:cNvPr id="635" name="Google Shape;635;p39"/>
          <p:cNvSpPr txBox="1"/>
          <p:nvPr/>
        </p:nvSpPr>
        <p:spPr>
          <a:xfrm>
            <a:off x="7152325" y="1512413"/>
            <a:ext cx="1374300" cy="369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Plusieurs lasers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36" name="Google Shape;6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250" y="2445938"/>
            <a:ext cx="18002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9"/>
          <p:cNvSpPr txBox="1"/>
          <p:nvPr/>
        </p:nvSpPr>
        <p:spPr>
          <a:xfrm>
            <a:off x="5647800" y="89738"/>
            <a:ext cx="1374300" cy="369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Danse = vibration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38" name="Google Shape;638;p39"/>
          <p:cNvSpPr/>
          <p:nvPr/>
        </p:nvSpPr>
        <p:spPr>
          <a:xfrm>
            <a:off x="1095600" y="2026200"/>
            <a:ext cx="12129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Fissure</a:t>
            </a:r>
            <a:endParaRPr/>
          </a:p>
        </p:txBody>
      </p:sp>
      <p:sp>
        <p:nvSpPr>
          <p:cNvPr id="639" name="Google Shape;639;p39"/>
          <p:cNvSpPr txBox="1"/>
          <p:nvPr/>
        </p:nvSpPr>
        <p:spPr>
          <a:xfrm>
            <a:off x="3119400" y="21024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Petit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40" name="Google Shape;640;p39"/>
          <p:cNvSpPr txBox="1"/>
          <p:nvPr/>
        </p:nvSpPr>
        <p:spPr>
          <a:xfrm>
            <a:off x="5140575" y="860738"/>
            <a:ext cx="1374300" cy="369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Diagnostic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1" name="Google Shape;641;p39"/>
          <p:cNvSpPr txBox="1"/>
          <p:nvPr/>
        </p:nvSpPr>
        <p:spPr>
          <a:xfrm>
            <a:off x="3307875" y="38105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Danser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42" name="Google Shape;642;p39"/>
          <p:cNvSpPr txBox="1"/>
          <p:nvPr/>
        </p:nvSpPr>
        <p:spPr>
          <a:xfrm>
            <a:off x="6141075" y="1979175"/>
            <a:ext cx="1374300" cy="369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Sonde biologique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3" name="Google Shape;643;p39"/>
          <p:cNvSpPr txBox="1"/>
          <p:nvPr/>
        </p:nvSpPr>
        <p:spPr>
          <a:xfrm>
            <a:off x="5037050" y="1512400"/>
            <a:ext cx="1374300" cy="369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Crème solaire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4" name="Google Shape;644;p39"/>
          <p:cNvSpPr txBox="1"/>
          <p:nvPr/>
        </p:nvSpPr>
        <p:spPr>
          <a:xfrm>
            <a:off x="4273500" y="2202450"/>
            <a:ext cx="1374300" cy="369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Jusqu’à 10 nm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0"/>
          <p:cNvSpPr txBox="1"/>
          <p:nvPr/>
        </p:nvSpPr>
        <p:spPr>
          <a:xfrm>
            <a:off x="188900" y="193075"/>
            <a:ext cx="13203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Forme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188900" y="658325"/>
            <a:ext cx="13203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Vibration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1" name="Google Shape;651;p40"/>
          <p:cNvSpPr txBox="1"/>
          <p:nvPr/>
        </p:nvSpPr>
        <p:spPr>
          <a:xfrm>
            <a:off x="4139525" y="85375"/>
            <a:ext cx="9948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Ombre chinoise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2" name="Google Shape;652;p40"/>
          <p:cNvSpPr txBox="1"/>
          <p:nvPr/>
        </p:nvSpPr>
        <p:spPr>
          <a:xfrm>
            <a:off x="451975" y="2203750"/>
            <a:ext cx="1320300" cy="104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montre moi comment tu danses je te dirai qui tu es</a:t>
            </a:r>
            <a:endParaRPr/>
          </a:p>
        </p:txBody>
      </p:sp>
      <p:pic>
        <p:nvPicPr>
          <p:cNvPr id="653" name="Google Shape;6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925" y="85375"/>
            <a:ext cx="2257875" cy="16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0"/>
          <p:cNvSpPr txBox="1"/>
          <p:nvPr/>
        </p:nvSpPr>
        <p:spPr>
          <a:xfrm>
            <a:off x="1146725" y="3856600"/>
            <a:ext cx="20319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double laser</a:t>
            </a: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7672575" y="237775"/>
            <a:ext cx="12129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Danse des particules</a:t>
            </a:r>
            <a:endParaRPr/>
          </a:p>
        </p:txBody>
      </p:sp>
      <p:sp>
        <p:nvSpPr>
          <p:cNvPr id="656" name="Google Shape;656;p40"/>
          <p:cNvSpPr txBox="1"/>
          <p:nvPr/>
        </p:nvSpPr>
        <p:spPr>
          <a:xfrm>
            <a:off x="4199925" y="799050"/>
            <a:ext cx="9948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Laser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7" name="Google Shape;657;p40"/>
          <p:cNvSpPr txBox="1"/>
          <p:nvPr/>
        </p:nvSpPr>
        <p:spPr>
          <a:xfrm>
            <a:off x="3753550" y="2908575"/>
            <a:ext cx="20319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alliage or/argent</a:t>
            </a:r>
            <a:endParaRPr/>
          </a:p>
        </p:txBody>
      </p:sp>
      <p:sp>
        <p:nvSpPr>
          <p:cNvPr id="658" name="Google Shape;658;p40"/>
          <p:cNvSpPr txBox="1"/>
          <p:nvPr/>
        </p:nvSpPr>
        <p:spPr>
          <a:xfrm>
            <a:off x="4199925" y="1297325"/>
            <a:ext cx="9948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Crème solaire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9" name="Google Shape;659;p40"/>
          <p:cNvSpPr/>
          <p:nvPr/>
        </p:nvSpPr>
        <p:spPr>
          <a:xfrm>
            <a:off x="7672575" y="881875"/>
            <a:ext cx="12129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Vibration</a:t>
            </a:r>
            <a:endParaRPr/>
          </a:p>
        </p:txBody>
      </p:sp>
      <p:pic>
        <p:nvPicPr>
          <p:cNvPr id="660" name="Google Shape;6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50" y="1597675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0"/>
          <p:cNvSpPr/>
          <p:nvPr/>
        </p:nvSpPr>
        <p:spPr>
          <a:xfrm>
            <a:off x="6373650" y="237775"/>
            <a:ext cx="12129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 la fréquence</a:t>
            </a:r>
            <a:endParaRPr/>
          </a:p>
        </p:txBody>
      </p:sp>
      <p:sp>
        <p:nvSpPr>
          <p:cNvPr id="662" name="Google Shape;662;p40"/>
          <p:cNvSpPr txBox="1"/>
          <p:nvPr/>
        </p:nvSpPr>
        <p:spPr>
          <a:xfrm>
            <a:off x="3819521" y="4043725"/>
            <a:ext cx="3528900" cy="615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Nanofils, nanospheres, nanorods, nanoplaquettes, ...</a:t>
            </a:r>
            <a:endParaRPr/>
          </a:p>
        </p:txBody>
      </p:sp>
      <p:sp>
        <p:nvSpPr>
          <p:cNvPr id="663" name="Google Shape;663;p40"/>
          <p:cNvSpPr/>
          <p:nvPr/>
        </p:nvSpPr>
        <p:spPr>
          <a:xfrm>
            <a:off x="7672575" y="3693400"/>
            <a:ext cx="1212900" cy="9660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Para bailar la bamba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https://www.youtube.com/watch?v=ADFyA_I1Ijo</a:t>
            </a:r>
            <a:endParaRPr sz="800"/>
          </a:p>
        </p:txBody>
      </p:sp>
      <p:sp>
        <p:nvSpPr>
          <p:cNvPr id="664" name="Google Shape;664;p40"/>
          <p:cNvSpPr txBox="1"/>
          <p:nvPr/>
        </p:nvSpPr>
        <p:spPr>
          <a:xfrm>
            <a:off x="188900" y="1090713"/>
            <a:ext cx="994800" cy="400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Fissure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65" name="Google Shape;665;p40" descr="Résultat de recherche d'images pour &quot;molécule qui danse cartoon&quot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999" y="1803175"/>
            <a:ext cx="1847827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0"/>
          <p:cNvSpPr txBox="1"/>
          <p:nvPr/>
        </p:nvSpPr>
        <p:spPr>
          <a:xfrm>
            <a:off x="5481825" y="891625"/>
            <a:ext cx="2031900" cy="615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propriétés de confinement ;)</a:t>
            </a:r>
            <a:endParaRPr/>
          </a:p>
        </p:txBody>
      </p:sp>
      <p:sp>
        <p:nvSpPr>
          <p:cNvPr id="667" name="Google Shape;667;p40"/>
          <p:cNvSpPr txBox="1"/>
          <p:nvPr/>
        </p:nvSpPr>
        <p:spPr>
          <a:xfrm>
            <a:off x="188900" y="1523125"/>
            <a:ext cx="1504200" cy="5232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Bilan sans ouverture/coupure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668" name="Google Shape;668;p40"/>
          <p:cNvSpPr txBox="1"/>
          <p:nvPr/>
        </p:nvSpPr>
        <p:spPr>
          <a:xfrm>
            <a:off x="4030150" y="20078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Nanomètre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69" name="Google Shape;669;p40"/>
          <p:cNvSpPr/>
          <p:nvPr/>
        </p:nvSpPr>
        <p:spPr>
          <a:xfrm>
            <a:off x="3753550" y="3394550"/>
            <a:ext cx="20319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Plein d’utilisations pour les nanoparticules</a:t>
            </a:r>
            <a:endParaRPr/>
          </a:p>
        </p:txBody>
      </p:sp>
      <p:sp>
        <p:nvSpPr>
          <p:cNvPr id="670" name="Google Shape;670;p40"/>
          <p:cNvSpPr txBox="1"/>
          <p:nvPr/>
        </p:nvSpPr>
        <p:spPr>
          <a:xfrm>
            <a:off x="1839003" y="4589600"/>
            <a:ext cx="13752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Piste de danse</a:t>
            </a:r>
            <a:endParaRPr/>
          </a:p>
        </p:txBody>
      </p:sp>
      <p:sp>
        <p:nvSpPr>
          <p:cNvPr id="671" name="Google Shape;671;p40"/>
          <p:cNvSpPr txBox="1"/>
          <p:nvPr/>
        </p:nvSpPr>
        <p:spPr>
          <a:xfrm>
            <a:off x="5332475" y="142025"/>
            <a:ext cx="7245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THz</a:t>
            </a:r>
            <a:endParaRPr/>
          </a:p>
        </p:txBody>
      </p:sp>
      <p:sp>
        <p:nvSpPr>
          <p:cNvPr id="672" name="Google Shape;672;p40"/>
          <p:cNvSpPr txBox="1"/>
          <p:nvPr/>
        </p:nvSpPr>
        <p:spPr>
          <a:xfrm>
            <a:off x="96953" y="3250450"/>
            <a:ext cx="1375200" cy="615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Trop petit pour la lumière</a:t>
            </a:r>
            <a:endParaRPr/>
          </a:p>
        </p:txBody>
      </p:sp>
      <p:sp>
        <p:nvSpPr>
          <p:cNvPr id="673" name="Google Shape;673;p40"/>
          <p:cNvSpPr txBox="1"/>
          <p:nvPr/>
        </p:nvSpPr>
        <p:spPr>
          <a:xfrm>
            <a:off x="3513796" y="4745100"/>
            <a:ext cx="35289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Composants électroniques</a:t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178100" y="4473600"/>
            <a:ext cx="1212900" cy="56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Ombre et théâtre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1"/>
          <p:cNvSpPr txBox="1"/>
          <p:nvPr/>
        </p:nvSpPr>
        <p:spPr>
          <a:xfrm>
            <a:off x="3455750" y="717775"/>
            <a:ext cx="30567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confinement ça change vos comportements….</a:t>
            </a:r>
            <a:endParaRPr/>
          </a:p>
        </p:txBody>
      </p:sp>
      <p:pic>
        <p:nvPicPr>
          <p:cNvPr id="681" name="Google Shape;681;p41" descr="Résultat de recherche d'images pour &quot;star wars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5975"/>
            <a:ext cx="28384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1"/>
          <p:cNvSpPr txBox="1"/>
          <p:nvPr/>
        </p:nvSpPr>
        <p:spPr>
          <a:xfrm>
            <a:off x="2627675" y="18170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Confinement grrr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83" name="Google Shape;683;p41"/>
          <p:cNvSpPr txBox="1"/>
          <p:nvPr/>
        </p:nvSpPr>
        <p:spPr>
          <a:xfrm>
            <a:off x="152400" y="4452800"/>
            <a:ext cx="20319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danse communicative</a:t>
            </a:r>
            <a:endParaRPr/>
          </a:p>
        </p:txBody>
      </p:sp>
      <p:sp>
        <p:nvSpPr>
          <p:cNvPr id="684" name="Google Shape;684;p41"/>
          <p:cNvSpPr txBox="1"/>
          <p:nvPr/>
        </p:nvSpPr>
        <p:spPr>
          <a:xfrm>
            <a:off x="7265900" y="4168175"/>
            <a:ext cx="1755600" cy="8313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L’or sait danser la salsa et l’argent, le rock?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85" name="Google Shape;68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900" y="152400"/>
            <a:ext cx="1717550" cy="13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1" descr="Résultat de recherche d'images pour &quot;signal dentifrice&quot;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2138" y="16213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1"/>
          <p:cNvSpPr txBox="1"/>
          <p:nvPr/>
        </p:nvSpPr>
        <p:spPr>
          <a:xfrm>
            <a:off x="2627675" y="1375088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Lumière</a:t>
            </a:r>
            <a:endParaRPr>
              <a:highlight>
                <a:srgbClr val="FFFF00"/>
              </a:highlight>
            </a:endParaRPr>
          </a:p>
        </p:txBody>
      </p:sp>
      <p:grpSp>
        <p:nvGrpSpPr>
          <p:cNvPr id="688" name="Google Shape;688;p41"/>
          <p:cNvGrpSpPr/>
          <p:nvPr/>
        </p:nvGrpSpPr>
        <p:grpSpPr>
          <a:xfrm>
            <a:off x="3143250" y="2369600"/>
            <a:ext cx="3056700" cy="1714975"/>
            <a:chOff x="3143250" y="2369600"/>
            <a:chExt cx="3056700" cy="1714975"/>
          </a:xfrm>
        </p:grpSpPr>
        <p:pic>
          <p:nvPicPr>
            <p:cNvPr id="689" name="Google Shape;689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43250" y="2369600"/>
              <a:ext cx="2095500" cy="1400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41"/>
            <p:cNvSpPr txBox="1"/>
            <p:nvPr/>
          </p:nvSpPr>
          <p:spPr>
            <a:xfrm>
              <a:off x="3143250" y="3684375"/>
              <a:ext cx="3056700" cy="4002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ça se propage… farandole</a:t>
              </a:r>
              <a:endParaRPr/>
            </a:p>
          </p:txBody>
        </p:sp>
      </p:grpSp>
      <p:sp>
        <p:nvSpPr>
          <p:cNvPr id="691" name="Google Shape;691;p41"/>
          <p:cNvSpPr txBox="1"/>
          <p:nvPr/>
        </p:nvSpPr>
        <p:spPr>
          <a:xfrm>
            <a:off x="2571750" y="2758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Technologie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92" name="Google Shape;692;p41"/>
          <p:cNvSpPr/>
          <p:nvPr/>
        </p:nvSpPr>
        <p:spPr>
          <a:xfrm>
            <a:off x="6989600" y="3087800"/>
            <a:ext cx="2031900" cy="10299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électrons (ou les protons ?) sont trop petits pour les observer de cette façon</a:t>
            </a:r>
            <a:endParaRPr/>
          </a:p>
        </p:txBody>
      </p:sp>
      <p:sp>
        <p:nvSpPr>
          <p:cNvPr id="693" name="Google Shape;693;p41"/>
          <p:cNvSpPr txBox="1"/>
          <p:nvPr/>
        </p:nvSpPr>
        <p:spPr>
          <a:xfrm>
            <a:off x="4216250" y="60450"/>
            <a:ext cx="2031900" cy="615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nanoparticule, ca fait vibrer</a:t>
            </a:r>
            <a:endParaRPr/>
          </a:p>
        </p:txBody>
      </p:sp>
      <p:sp>
        <p:nvSpPr>
          <p:cNvPr id="694" name="Google Shape;694;p41"/>
          <p:cNvSpPr txBox="1"/>
          <p:nvPr/>
        </p:nvSpPr>
        <p:spPr>
          <a:xfrm>
            <a:off x="4415600" y="1543688"/>
            <a:ext cx="2031900" cy="615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 on te voit pas, tu danses pas</a:t>
            </a:r>
            <a:endParaRPr/>
          </a:p>
        </p:txBody>
      </p:sp>
      <p:sp>
        <p:nvSpPr>
          <p:cNvPr id="695" name="Google Shape;695;p41"/>
          <p:cNvSpPr txBox="1"/>
          <p:nvPr/>
        </p:nvSpPr>
        <p:spPr>
          <a:xfrm>
            <a:off x="4078400" y="4236975"/>
            <a:ext cx="2031900" cy="615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 danses que si tu réfléchis</a:t>
            </a:r>
            <a:endParaRPr/>
          </a:p>
        </p:txBody>
      </p:sp>
      <p:pic>
        <p:nvPicPr>
          <p:cNvPr id="696" name="Google Shape;69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5525" y="4206151"/>
            <a:ext cx="1671650" cy="93612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1"/>
          <p:cNvSpPr txBox="1"/>
          <p:nvPr/>
        </p:nvSpPr>
        <p:spPr>
          <a:xfrm>
            <a:off x="6828375" y="1543700"/>
            <a:ext cx="17556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Nanoparticule infatigable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98" name="Google Shape;69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0307" y="2445970"/>
            <a:ext cx="1490675" cy="9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1"/>
          <p:cNvSpPr txBox="1"/>
          <p:nvPr/>
        </p:nvSpPr>
        <p:spPr>
          <a:xfrm>
            <a:off x="2724150" y="4282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Technologie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384850" y="3685550"/>
            <a:ext cx="193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Intolérance → on ne digère pas</a:t>
            </a:r>
            <a:endParaRPr sz="900"/>
          </a:p>
        </p:txBody>
      </p:sp>
      <p:sp>
        <p:nvSpPr>
          <p:cNvPr id="65" name="Google Shape;65;p15"/>
          <p:cNvSpPr txBox="1"/>
          <p:nvPr/>
        </p:nvSpPr>
        <p:spPr>
          <a:xfrm>
            <a:off x="4586225" y="956250"/>
            <a:ext cx="111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Oeuf</a:t>
            </a:r>
            <a:endParaRPr sz="900"/>
          </a:p>
        </p:txBody>
      </p:sp>
      <p:sp>
        <p:nvSpPr>
          <p:cNvPr id="66" name="Google Shape;66;p15"/>
          <p:cNvSpPr txBox="1"/>
          <p:nvPr/>
        </p:nvSpPr>
        <p:spPr>
          <a:xfrm>
            <a:off x="4044150" y="644350"/>
            <a:ext cx="452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7" name="Google Shape;67;p15"/>
          <p:cNvSpPr txBox="1"/>
          <p:nvPr/>
        </p:nvSpPr>
        <p:spPr>
          <a:xfrm>
            <a:off x="6645425" y="910400"/>
            <a:ext cx="733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Allergies</a:t>
            </a:r>
            <a:endParaRPr sz="900"/>
          </a:p>
        </p:txBody>
      </p:sp>
      <p:sp>
        <p:nvSpPr>
          <p:cNvPr id="68" name="Google Shape;68;p15"/>
          <p:cNvSpPr txBox="1"/>
          <p:nvPr/>
        </p:nvSpPr>
        <p:spPr>
          <a:xfrm>
            <a:off x="5826825" y="2278125"/>
            <a:ext cx="2079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Immuno-”accepteur”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9" name="Google Shape;69;p15"/>
          <p:cNvSpPr txBox="1"/>
          <p:nvPr/>
        </p:nvSpPr>
        <p:spPr>
          <a:xfrm>
            <a:off x="1132125" y="1523475"/>
            <a:ext cx="1020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Souris</a:t>
            </a:r>
            <a:endParaRPr sz="900"/>
          </a:p>
        </p:txBody>
      </p:sp>
      <p:sp>
        <p:nvSpPr>
          <p:cNvPr id="70" name="Google Shape;70;p15"/>
          <p:cNvSpPr txBox="1"/>
          <p:nvPr/>
        </p:nvSpPr>
        <p:spPr>
          <a:xfrm>
            <a:off x="439750" y="353825"/>
            <a:ext cx="452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17 millions d’européens</a:t>
            </a:r>
            <a:endParaRPr sz="900"/>
          </a:p>
        </p:txBody>
      </p:sp>
      <p:sp>
        <p:nvSpPr>
          <p:cNvPr id="71" name="Google Shape;71;p15"/>
          <p:cNvSpPr txBox="1"/>
          <p:nvPr/>
        </p:nvSpPr>
        <p:spPr>
          <a:xfrm>
            <a:off x="3242650" y="1705175"/>
            <a:ext cx="95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Police</a:t>
            </a:r>
            <a:endParaRPr sz="900"/>
          </a:p>
        </p:txBody>
      </p:sp>
      <p:sp>
        <p:nvSpPr>
          <p:cNvPr id="72" name="Google Shape;72;p15"/>
          <p:cNvSpPr txBox="1"/>
          <p:nvPr/>
        </p:nvSpPr>
        <p:spPr>
          <a:xfrm>
            <a:off x="381250" y="4270225"/>
            <a:ext cx="193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Allergie → réaction exagérée du syst. immunitaire</a:t>
            </a:r>
            <a:endParaRPr sz="900"/>
          </a:p>
        </p:txBody>
      </p:sp>
      <p:sp>
        <p:nvSpPr>
          <p:cNvPr id="73" name="Google Shape;73;p15"/>
          <p:cNvSpPr txBox="1"/>
          <p:nvPr/>
        </p:nvSpPr>
        <p:spPr>
          <a:xfrm>
            <a:off x="188475" y="754025"/>
            <a:ext cx="193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/>
              <a:t>https://www.youtube.com/watch?v=rOPoP4YWgmk&amp;ab_channel=MickyClubMix</a:t>
            </a:r>
            <a:endParaRPr sz="600"/>
          </a:p>
        </p:txBody>
      </p:sp>
      <p:sp>
        <p:nvSpPr>
          <p:cNvPr id="74" name="Google Shape;74;p15"/>
          <p:cNvSpPr txBox="1"/>
          <p:nvPr/>
        </p:nvSpPr>
        <p:spPr>
          <a:xfrm>
            <a:off x="2208350" y="2418000"/>
            <a:ext cx="111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Système immunitaire</a:t>
            </a:r>
            <a:endParaRPr sz="900"/>
          </a:p>
        </p:txBody>
      </p:sp>
      <p:sp>
        <p:nvSpPr>
          <p:cNvPr id="75" name="Google Shape;75;p15"/>
          <p:cNvSpPr txBox="1"/>
          <p:nvPr/>
        </p:nvSpPr>
        <p:spPr>
          <a:xfrm>
            <a:off x="3675050" y="361675"/>
            <a:ext cx="1554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T-Reg</a:t>
            </a:r>
            <a:endParaRPr sz="900"/>
          </a:p>
        </p:txBody>
      </p:sp>
      <p:sp>
        <p:nvSpPr>
          <p:cNvPr id="76" name="Google Shape;76;p15"/>
          <p:cNvSpPr txBox="1"/>
          <p:nvPr/>
        </p:nvSpPr>
        <p:spPr>
          <a:xfrm>
            <a:off x="3870575" y="2812275"/>
            <a:ext cx="1020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Oeufs &lt;3</a:t>
            </a:r>
            <a:endParaRPr sz="900"/>
          </a:p>
        </p:txBody>
      </p:sp>
      <p:sp>
        <p:nvSpPr>
          <p:cNvPr id="77" name="Google Shape;77;p15"/>
          <p:cNvSpPr txBox="1"/>
          <p:nvPr/>
        </p:nvSpPr>
        <p:spPr>
          <a:xfrm>
            <a:off x="3913525" y="2166425"/>
            <a:ext cx="95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7% des enfants</a:t>
            </a:r>
            <a:endParaRPr sz="900"/>
          </a:p>
        </p:txBody>
      </p:sp>
      <p:sp>
        <p:nvSpPr>
          <p:cNvPr id="78" name="Google Shape;78;p15"/>
          <p:cNvSpPr txBox="1"/>
          <p:nvPr/>
        </p:nvSpPr>
        <p:spPr>
          <a:xfrm>
            <a:off x="3574550" y="3759575"/>
            <a:ext cx="111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Petit souris</a:t>
            </a:r>
            <a:endParaRPr sz="900"/>
          </a:p>
        </p:txBody>
      </p:sp>
      <p:sp>
        <p:nvSpPr>
          <p:cNvPr id="79" name="Google Shape;79;p15"/>
          <p:cNvSpPr txBox="1"/>
          <p:nvPr/>
        </p:nvSpPr>
        <p:spPr>
          <a:xfrm>
            <a:off x="273825" y="2301625"/>
            <a:ext cx="111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4% à 5%</a:t>
            </a:r>
            <a:endParaRPr sz="900"/>
          </a:p>
        </p:txBody>
      </p:sp>
      <p:sp>
        <p:nvSpPr>
          <p:cNvPr id="80" name="Google Shape;80;p15"/>
          <p:cNvSpPr txBox="1"/>
          <p:nvPr/>
        </p:nvSpPr>
        <p:spPr>
          <a:xfrm>
            <a:off x="4123175" y="1607350"/>
            <a:ext cx="1425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3% des adultes</a:t>
            </a:r>
            <a:endParaRPr sz="900"/>
          </a:p>
        </p:txBody>
      </p:sp>
      <p:sp>
        <p:nvSpPr>
          <p:cNvPr id="81" name="Google Shape;81;p15"/>
          <p:cNvSpPr txBox="1"/>
          <p:nvPr/>
        </p:nvSpPr>
        <p:spPr>
          <a:xfrm>
            <a:off x="6085825" y="39700"/>
            <a:ext cx="133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Défenseur des droits</a:t>
            </a:r>
            <a:endParaRPr sz="900"/>
          </a:p>
        </p:txBody>
      </p:sp>
      <p:sp>
        <p:nvSpPr>
          <p:cNvPr id="82" name="Google Shape;82;p15"/>
          <p:cNvSpPr txBox="1"/>
          <p:nvPr/>
        </p:nvSpPr>
        <p:spPr>
          <a:xfrm>
            <a:off x="571725" y="1751475"/>
            <a:ext cx="733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3" name="Google Shape;83;p15"/>
          <p:cNvSpPr txBox="1"/>
          <p:nvPr/>
        </p:nvSpPr>
        <p:spPr>
          <a:xfrm>
            <a:off x="3102875" y="1216000"/>
            <a:ext cx="1020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Nourriture</a:t>
            </a:r>
            <a:endParaRPr sz="900"/>
          </a:p>
        </p:txBody>
      </p:sp>
      <p:sp>
        <p:nvSpPr>
          <p:cNvPr id="84" name="Google Shape;84;p15"/>
          <p:cNvSpPr txBox="1"/>
          <p:nvPr/>
        </p:nvSpPr>
        <p:spPr>
          <a:xfrm>
            <a:off x="3145300" y="4433025"/>
            <a:ext cx="159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La police des polices</a:t>
            </a:r>
            <a:endParaRPr sz="900"/>
          </a:p>
        </p:txBody>
      </p:sp>
      <p:sp>
        <p:nvSpPr>
          <p:cNvPr id="85" name="Google Shape;85;p15"/>
          <p:cNvSpPr txBox="1"/>
          <p:nvPr/>
        </p:nvSpPr>
        <p:spPr>
          <a:xfrm>
            <a:off x="1411675" y="2026650"/>
            <a:ext cx="111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Ethique</a:t>
            </a:r>
            <a:endParaRPr sz="900"/>
          </a:p>
        </p:txBody>
      </p:sp>
      <p:sp>
        <p:nvSpPr>
          <p:cNvPr id="86" name="Google Shape;86;p15"/>
          <p:cNvSpPr txBox="1"/>
          <p:nvPr/>
        </p:nvSpPr>
        <p:spPr>
          <a:xfrm>
            <a:off x="2564752" y="244150"/>
            <a:ext cx="118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 par injection</a:t>
            </a:r>
            <a:endParaRPr sz="900"/>
          </a:p>
        </p:txBody>
      </p:sp>
      <p:sp>
        <p:nvSpPr>
          <p:cNvPr id="87" name="Google Shape;87;p15"/>
          <p:cNvSpPr txBox="1"/>
          <p:nvPr/>
        </p:nvSpPr>
        <p:spPr>
          <a:xfrm>
            <a:off x="439750" y="3220050"/>
            <a:ext cx="111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Réguler</a:t>
            </a:r>
            <a:endParaRPr sz="900"/>
          </a:p>
        </p:txBody>
      </p:sp>
      <p:sp>
        <p:nvSpPr>
          <p:cNvPr id="88" name="Google Shape;88;p15"/>
          <p:cNvSpPr txBox="1"/>
          <p:nvPr/>
        </p:nvSpPr>
        <p:spPr>
          <a:xfrm>
            <a:off x="2599700" y="852600"/>
            <a:ext cx="1425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Sous-cutané</a:t>
            </a:r>
            <a:endParaRPr sz="900"/>
          </a:p>
        </p:txBody>
      </p:sp>
      <p:sp>
        <p:nvSpPr>
          <p:cNvPr id="89" name="Google Shape;89;p15"/>
          <p:cNvSpPr txBox="1"/>
          <p:nvPr/>
        </p:nvSpPr>
        <p:spPr>
          <a:xfrm>
            <a:off x="6340425" y="1742225"/>
            <a:ext cx="73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Immunologie</a:t>
            </a:r>
            <a:endParaRPr sz="900"/>
          </a:p>
        </p:txBody>
      </p:sp>
      <p:sp>
        <p:nvSpPr>
          <p:cNvPr id="90" name="Google Shape;90;p15"/>
          <p:cNvSpPr txBox="1"/>
          <p:nvPr/>
        </p:nvSpPr>
        <p:spPr>
          <a:xfrm>
            <a:off x="6197150" y="1395625"/>
            <a:ext cx="733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“Mauvais endroit mauvais moment”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</p:txBody>
      </p:sp>
      <p:sp>
        <p:nvSpPr>
          <p:cNvPr id="91" name="Google Shape;91;p15"/>
          <p:cNvSpPr txBox="1"/>
          <p:nvPr/>
        </p:nvSpPr>
        <p:spPr>
          <a:xfrm>
            <a:off x="4835650" y="503075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18 millions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173525" y="2853325"/>
            <a:ext cx="43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Oeufs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3" name="Google Shape;93;p15"/>
          <p:cNvSpPr txBox="1"/>
          <p:nvPr/>
        </p:nvSpPr>
        <p:spPr>
          <a:xfrm>
            <a:off x="1956775" y="1691213"/>
            <a:ext cx="733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Laboratoire</a:t>
            </a:r>
            <a:endParaRPr sz="900"/>
          </a:p>
        </p:txBody>
      </p:sp>
      <p:sp>
        <p:nvSpPr>
          <p:cNvPr id="94" name="Google Shape;94;p15"/>
          <p:cNvSpPr txBox="1"/>
          <p:nvPr/>
        </p:nvSpPr>
        <p:spPr>
          <a:xfrm>
            <a:off x="0" y="2760838"/>
            <a:ext cx="1392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Oeuf au plat</a:t>
            </a:r>
            <a:endParaRPr sz="900"/>
          </a:p>
        </p:txBody>
      </p:sp>
      <p:sp>
        <p:nvSpPr>
          <p:cNvPr id="95" name="Google Shape;95;p15"/>
          <p:cNvSpPr txBox="1"/>
          <p:nvPr/>
        </p:nvSpPr>
        <p:spPr>
          <a:xfrm>
            <a:off x="2360825" y="3197100"/>
            <a:ext cx="128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Alimentaire</a:t>
            </a:r>
            <a:endParaRPr sz="900"/>
          </a:p>
        </p:txBody>
      </p:sp>
      <p:sp>
        <p:nvSpPr>
          <p:cNvPr id="96" name="Google Shape;96;p15"/>
          <p:cNvSpPr txBox="1"/>
          <p:nvPr/>
        </p:nvSpPr>
        <p:spPr>
          <a:xfrm>
            <a:off x="7902400" y="341975"/>
            <a:ext cx="733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Souris</a:t>
            </a:r>
            <a:endParaRPr sz="900"/>
          </a:p>
        </p:txBody>
      </p:sp>
      <p:sp>
        <p:nvSpPr>
          <p:cNvPr id="97" name="Google Shape;97;p15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Souris</a:t>
            </a:r>
            <a:endParaRPr sz="900"/>
          </a:p>
        </p:txBody>
      </p:sp>
      <p:sp>
        <p:nvSpPr>
          <p:cNvPr id="98" name="Google Shape;98;p15"/>
          <p:cNvSpPr txBox="1"/>
          <p:nvPr/>
        </p:nvSpPr>
        <p:spPr>
          <a:xfrm>
            <a:off x="5271150" y="4204900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Voie cutanée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5826825" y="1237663"/>
            <a:ext cx="733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Souris</a:t>
            </a:r>
            <a:endParaRPr sz="900"/>
          </a:p>
        </p:txBody>
      </p:sp>
      <p:sp>
        <p:nvSpPr>
          <p:cNvPr id="100" name="Google Shape;100;p15"/>
          <p:cNvSpPr txBox="1"/>
          <p:nvPr/>
        </p:nvSpPr>
        <p:spPr>
          <a:xfrm>
            <a:off x="5229950" y="4623275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Généralisation à toutes les allergies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6959675" y="1167788"/>
            <a:ext cx="733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sur-réaction à la protéine</a:t>
            </a:r>
            <a:endParaRPr sz="900"/>
          </a:p>
        </p:txBody>
      </p:sp>
      <p:sp>
        <p:nvSpPr>
          <p:cNvPr id="102" name="Google Shape;102;p15"/>
          <p:cNvSpPr txBox="1"/>
          <p:nvPr/>
        </p:nvSpPr>
        <p:spPr>
          <a:xfrm>
            <a:off x="-37550" y="1758813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Police des polices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845675" y="3856450"/>
            <a:ext cx="216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4" name="Google Shape;104;p15"/>
          <p:cNvSpPr txBox="1"/>
          <p:nvPr/>
        </p:nvSpPr>
        <p:spPr>
          <a:xfrm>
            <a:off x="4590775" y="116875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T-reg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490275" y="4051763"/>
            <a:ext cx="1425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Allergie létale</a:t>
            </a:r>
            <a:endParaRPr sz="900"/>
          </a:p>
        </p:txBody>
      </p:sp>
      <p:sp>
        <p:nvSpPr>
          <p:cNvPr id="106" name="Google Shape;106;p15"/>
          <p:cNvSpPr txBox="1"/>
          <p:nvPr/>
        </p:nvSpPr>
        <p:spPr>
          <a:xfrm>
            <a:off x="3927500" y="3480250"/>
            <a:ext cx="733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Avancée</a:t>
            </a:r>
            <a:endParaRPr sz="900"/>
          </a:p>
        </p:txBody>
      </p:sp>
      <p:sp>
        <p:nvSpPr>
          <p:cNvPr id="107" name="Google Shape;107;p15"/>
          <p:cNvSpPr txBox="1"/>
          <p:nvPr/>
        </p:nvSpPr>
        <p:spPr>
          <a:xfrm>
            <a:off x="4854875" y="3722550"/>
            <a:ext cx="210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Guérir les allergies</a:t>
            </a:r>
            <a:endParaRPr sz="900"/>
          </a:p>
        </p:txBody>
      </p:sp>
      <p:sp>
        <p:nvSpPr>
          <p:cNvPr id="108" name="Google Shape;108;p15"/>
          <p:cNvSpPr txBox="1"/>
          <p:nvPr/>
        </p:nvSpPr>
        <p:spPr>
          <a:xfrm>
            <a:off x="2643075" y="4092275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Allergènes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2360825" y="3624425"/>
            <a:ext cx="639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Triste</a:t>
            </a:r>
            <a:endParaRPr sz="900"/>
          </a:p>
        </p:txBody>
      </p:sp>
      <p:sp>
        <p:nvSpPr>
          <p:cNvPr id="110" name="Google Shape;110;p15"/>
          <p:cNvSpPr txBox="1"/>
          <p:nvPr/>
        </p:nvSpPr>
        <p:spPr>
          <a:xfrm>
            <a:off x="8049400" y="240275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11" name="Google Shape;111;p15"/>
          <p:cNvSpPr txBox="1"/>
          <p:nvPr/>
        </p:nvSpPr>
        <p:spPr>
          <a:xfrm>
            <a:off x="5826825" y="676500"/>
            <a:ext cx="733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Avant ou après la rencontre avec l’oeuf ?</a:t>
            </a:r>
            <a:endParaRPr sz="900"/>
          </a:p>
        </p:txBody>
      </p:sp>
      <p:sp>
        <p:nvSpPr>
          <p:cNvPr id="112" name="Google Shape;112;p15"/>
          <p:cNvSpPr txBox="1"/>
          <p:nvPr/>
        </p:nvSpPr>
        <p:spPr>
          <a:xfrm>
            <a:off x="8387275" y="2748200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Allergies</a:t>
            </a:r>
            <a:endParaRPr sz="900"/>
          </a:p>
        </p:txBody>
      </p:sp>
      <p:sp>
        <p:nvSpPr>
          <p:cNvPr id="113" name="Google Shape;113;p15"/>
          <p:cNvSpPr txBox="1"/>
          <p:nvPr/>
        </p:nvSpPr>
        <p:spPr>
          <a:xfrm>
            <a:off x="1450475" y="3508575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vaccination</a:t>
            </a:r>
            <a:endParaRPr sz="900"/>
          </a:p>
        </p:txBody>
      </p:sp>
      <p:sp>
        <p:nvSpPr>
          <p:cNvPr id="114" name="Google Shape;114;p15"/>
          <p:cNvSpPr txBox="1"/>
          <p:nvPr/>
        </p:nvSpPr>
        <p:spPr>
          <a:xfrm>
            <a:off x="1306525" y="1167788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Machine learning</a:t>
            </a:r>
            <a:endParaRPr sz="900"/>
          </a:p>
        </p:txBody>
      </p:sp>
      <p:sp>
        <p:nvSpPr>
          <p:cNvPr id="115" name="Google Shape;115;p15"/>
          <p:cNvSpPr txBox="1"/>
          <p:nvPr/>
        </p:nvSpPr>
        <p:spPr>
          <a:xfrm>
            <a:off x="4965875" y="2101800"/>
            <a:ext cx="178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La bonne façon d’appliquer le traitement ?</a:t>
            </a:r>
            <a:endParaRPr sz="900"/>
          </a:p>
        </p:txBody>
      </p:sp>
      <p:sp>
        <p:nvSpPr>
          <p:cNvPr id="116" name="Google Shape;116;p15"/>
          <p:cNvSpPr txBox="1"/>
          <p:nvPr/>
        </p:nvSpPr>
        <p:spPr>
          <a:xfrm>
            <a:off x="138625" y="1335500"/>
            <a:ext cx="432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Modélisation</a:t>
            </a:r>
            <a:endParaRPr sz="900"/>
          </a:p>
        </p:txBody>
      </p:sp>
      <p:sp>
        <p:nvSpPr>
          <p:cNvPr id="117" name="Google Shape;117;p15"/>
          <p:cNvSpPr txBox="1"/>
          <p:nvPr/>
        </p:nvSpPr>
        <p:spPr>
          <a:xfrm>
            <a:off x="6021550" y="3197925"/>
            <a:ext cx="733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Exemple de réaction</a:t>
            </a:r>
            <a:endParaRPr sz="800"/>
          </a:p>
        </p:txBody>
      </p:sp>
      <p:sp>
        <p:nvSpPr>
          <p:cNvPr id="118" name="Google Shape;118;p15"/>
          <p:cNvSpPr txBox="1"/>
          <p:nvPr/>
        </p:nvSpPr>
        <p:spPr>
          <a:xfrm>
            <a:off x="1839650" y="39775"/>
            <a:ext cx="432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voie orale</a:t>
            </a:r>
            <a:endParaRPr sz="800"/>
          </a:p>
        </p:txBody>
      </p:sp>
      <p:sp>
        <p:nvSpPr>
          <p:cNvPr id="119" name="Google Shape;119;p15"/>
          <p:cNvSpPr txBox="1"/>
          <p:nvPr/>
        </p:nvSpPr>
        <p:spPr>
          <a:xfrm>
            <a:off x="1421325" y="934925"/>
            <a:ext cx="452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Auto-régulation</a:t>
            </a:r>
            <a:endParaRPr sz="500"/>
          </a:p>
        </p:txBody>
      </p:sp>
      <p:sp>
        <p:nvSpPr>
          <p:cNvPr id="120" name="Google Shape;120;p15"/>
          <p:cNvSpPr txBox="1"/>
          <p:nvPr/>
        </p:nvSpPr>
        <p:spPr>
          <a:xfrm>
            <a:off x="7609250" y="2144225"/>
            <a:ext cx="452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696450" y="4773775"/>
            <a:ext cx="432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Différence entre ethnies</a:t>
            </a:r>
            <a:endParaRPr sz="1000"/>
          </a:p>
        </p:txBody>
      </p:sp>
      <p:sp>
        <p:nvSpPr>
          <p:cNvPr id="122" name="Google Shape;122;p15"/>
          <p:cNvSpPr txBox="1"/>
          <p:nvPr/>
        </p:nvSpPr>
        <p:spPr>
          <a:xfrm>
            <a:off x="1160075" y="2958450"/>
            <a:ext cx="7335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ADN</a:t>
            </a:r>
            <a:endParaRPr sz="1100"/>
          </a:p>
        </p:txBody>
      </p:sp>
      <p:sp>
        <p:nvSpPr>
          <p:cNvPr id="123" name="Google Shape;123;p15"/>
          <p:cNvSpPr txBox="1"/>
          <p:nvPr/>
        </p:nvSpPr>
        <p:spPr>
          <a:xfrm>
            <a:off x="3032750" y="2543788"/>
            <a:ext cx="1938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Plus d’allergie chez les enfants</a:t>
            </a:r>
            <a:endParaRPr sz="900"/>
          </a:p>
        </p:txBody>
      </p:sp>
      <p:sp>
        <p:nvSpPr>
          <p:cNvPr id="124" name="Google Shape;124;p15"/>
          <p:cNvSpPr txBox="1"/>
          <p:nvPr/>
        </p:nvSpPr>
        <p:spPr>
          <a:xfrm flipH="1">
            <a:off x="7138050" y="3746175"/>
            <a:ext cx="245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/>
              <a:t>Rendre allergiques des souris</a:t>
            </a:r>
            <a:endParaRPr sz="700"/>
          </a:p>
        </p:txBody>
      </p:sp>
      <p:sp>
        <p:nvSpPr>
          <p:cNvPr id="125" name="Google Shape;125;p15"/>
          <p:cNvSpPr txBox="1"/>
          <p:nvPr/>
        </p:nvSpPr>
        <p:spPr>
          <a:xfrm>
            <a:off x="3521600" y="736725"/>
            <a:ext cx="432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Ordre des étapes du traitement</a:t>
            </a:r>
            <a:endParaRPr sz="1000"/>
          </a:p>
        </p:txBody>
      </p:sp>
      <p:sp>
        <p:nvSpPr>
          <p:cNvPr id="126" name="Google Shape;126;p15"/>
          <p:cNvSpPr txBox="1"/>
          <p:nvPr/>
        </p:nvSpPr>
        <p:spPr>
          <a:xfrm>
            <a:off x="7295950" y="2287550"/>
            <a:ext cx="7335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Rigueur</a:t>
            </a:r>
            <a:endParaRPr sz="1100"/>
          </a:p>
        </p:txBody>
      </p:sp>
      <p:sp>
        <p:nvSpPr>
          <p:cNvPr id="127" name="Google Shape;127;p15"/>
          <p:cNvSpPr txBox="1"/>
          <p:nvPr/>
        </p:nvSpPr>
        <p:spPr>
          <a:xfrm>
            <a:off x="5888725" y="448050"/>
            <a:ext cx="732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Comité d’éthique</a:t>
            </a:r>
            <a:endParaRPr sz="1000"/>
          </a:p>
        </p:txBody>
      </p:sp>
      <p:sp>
        <p:nvSpPr>
          <p:cNvPr id="128" name="Google Shape;128;p15"/>
          <p:cNvSpPr txBox="1"/>
          <p:nvPr/>
        </p:nvSpPr>
        <p:spPr>
          <a:xfrm>
            <a:off x="7420775" y="4547150"/>
            <a:ext cx="1020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/>
              <a:t>Allergie au bouleau </a:t>
            </a:r>
            <a:endParaRPr sz="700"/>
          </a:p>
        </p:txBody>
      </p:sp>
      <p:sp>
        <p:nvSpPr>
          <p:cNvPr id="129" name="Google Shape;129;p15"/>
          <p:cNvSpPr txBox="1"/>
          <p:nvPr/>
        </p:nvSpPr>
        <p:spPr>
          <a:xfrm>
            <a:off x="1312475" y="3110850"/>
            <a:ext cx="7335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Tolérance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 txBox="1"/>
          <p:nvPr/>
        </p:nvSpPr>
        <p:spPr>
          <a:xfrm>
            <a:off x="505050" y="463050"/>
            <a:ext cx="16080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sonde acoustique</a:t>
            </a:r>
            <a:endParaRPr/>
          </a:p>
        </p:txBody>
      </p:sp>
      <p:sp>
        <p:nvSpPr>
          <p:cNvPr id="705" name="Google Shape;705;p42"/>
          <p:cNvSpPr txBox="1"/>
          <p:nvPr/>
        </p:nvSpPr>
        <p:spPr>
          <a:xfrm>
            <a:off x="712025" y="1190100"/>
            <a:ext cx="30567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non destructive à petite échelle</a:t>
            </a:r>
            <a:endParaRPr/>
          </a:p>
        </p:txBody>
      </p:sp>
      <p:pic>
        <p:nvPicPr>
          <p:cNvPr id="706" name="Google Shape;7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81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450" y="2454100"/>
            <a:ext cx="3221901" cy="25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125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2"/>
          <p:cNvSpPr txBox="1"/>
          <p:nvPr/>
        </p:nvSpPr>
        <p:spPr>
          <a:xfrm>
            <a:off x="1099450" y="4236325"/>
            <a:ext cx="3056700" cy="6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10 000 </a:t>
            </a:r>
            <a:r>
              <a:rPr lang="fr">
                <a:solidFill>
                  <a:srgbClr val="FF0000"/>
                </a:solidFill>
              </a:rPr>
              <a:t>000 000</a:t>
            </a:r>
            <a:r>
              <a:rPr lang="fr"/>
              <a:t> fois le meme mouvement en une seconde...</a:t>
            </a:r>
            <a:endParaRPr/>
          </a:p>
        </p:txBody>
      </p:sp>
      <p:sp>
        <p:nvSpPr>
          <p:cNvPr id="710" name="Google Shape;710;p42"/>
          <p:cNvSpPr/>
          <p:nvPr/>
        </p:nvSpPr>
        <p:spPr>
          <a:xfrm>
            <a:off x="6777550" y="299850"/>
            <a:ext cx="1603800" cy="7116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Observer la façon dont la danse se propage</a:t>
            </a:r>
            <a:endParaRPr/>
          </a:p>
        </p:txBody>
      </p:sp>
      <p:sp>
        <p:nvSpPr>
          <p:cNvPr id="711" name="Google Shape;711;p42"/>
          <p:cNvSpPr txBox="1"/>
          <p:nvPr/>
        </p:nvSpPr>
        <p:spPr>
          <a:xfrm>
            <a:off x="3222250" y="2171875"/>
            <a:ext cx="3056700" cy="6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quand la nanoparticule devient sonde</a:t>
            </a:r>
            <a:endParaRPr/>
          </a:p>
        </p:txBody>
      </p:sp>
      <p:sp>
        <p:nvSpPr>
          <p:cNvPr id="712" name="Google Shape;712;p42"/>
          <p:cNvSpPr/>
          <p:nvPr/>
        </p:nvSpPr>
        <p:spPr>
          <a:xfrm>
            <a:off x="6777550" y="1074525"/>
            <a:ext cx="1603800" cy="6519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sinon la particule en elle-même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5155500" y="3294500"/>
            <a:ext cx="73284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925" y="152400"/>
            <a:ext cx="2562225" cy="179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6"/>
          <p:cNvGrpSpPr/>
          <p:nvPr/>
        </p:nvGrpSpPr>
        <p:grpSpPr>
          <a:xfrm>
            <a:off x="152400" y="2447925"/>
            <a:ext cx="2705100" cy="1685925"/>
            <a:chOff x="152400" y="2447925"/>
            <a:chExt cx="2705100" cy="1685925"/>
          </a:xfrm>
        </p:grpSpPr>
        <p:pic>
          <p:nvPicPr>
            <p:cNvPr id="138" name="Google Shape;13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2447925"/>
              <a:ext cx="2705100" cy="16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6"/>
            <p:cNvSpPr txBox="1"/>
            <p:nvPr/>
          </p:nvSpPr>
          <p:spPr>
            <a:xfrm>
              <a:off x="1624475" y="3733650"/>
              <a:ext cx="1032600" cy="400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Treg</a:t>
              </a:r>
              <a:endParaRPr/>
            </a:p>
          </p:txBody>
        </p:sp>
      </p:grpSp>
      <p:sp>
        <p:nvSpPr>
          <p:cNvPr id="140" name="Google Shape;140;p16"/>
          <p:cNvSpPr txBox="1"/>
          <p:nvPr/>
        </p:nvSpPr>
        <p:spPr>
          <a:xfrm>
            <a:off x="5395100" y="11601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Thèse</a:t>
            </a:r>
            <a:endParaRPr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3313" y="19526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900" y="0"/>
            <a:ext cx="2705101" cy="17338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6603700" y="0"/>
            <a:ext cx="246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</a:rPr>
              <a:t>J’aurais envie de l’adopter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4" name="Google Shape;144;p16" descr="Résultat de recherche d'images pour &quot;malade hopital&quot;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0300" y="3320288"/>
            <a:ext cx="285750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6799700" y="3925050"/>
            <a:ext cx="19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6162850" y="1983000"/>
            <a:ext cx="3007800" cy="615600"/>
            <a:chOff x="6162850" y="1983000"/>
            <a:chExt cx="3007800" cy="615600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6162850" y="1983000"/>
              <a:ext cx="3007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il faut sauver / booster le soldat Treg</a:t>
              </a:r>
              <a:endParaRPr/>
            </a:p>
          </p:txBody>
        </p:sp>
        <p:cxnSp>
          <p:nvCxnSpPr>
            <p:cNvPr id="148" name="Google Shape;148;p16"/>
            <p:cNvCxnSpPr/>
            <p:nvPr/>
          </p:nvCxnSpPr>
          <p:spPr>
            <a:xfrm>
              <a:off x="6729750" y="2193125"/>
              <a:ext cx="530700" cy="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9" name="Google Shape;14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1725" y="3466250"/>
            <a:ext cx="2466974" cy="164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3218880" y="4585425"/>
            <a:ext cx="102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</a:rPr>
              <a:t>J’ai faim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925" y="15240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1136575" y="2824675"/>
            <a:ext cx="305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 injection = guérison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Sidney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/>
        </p:nvSpPr>
        <p:spPr>
          <a:xfrm>
            <a:off x="468400" y="1520075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A4C2F4"/>
                </a:highlight>
              </a:rPr>
              <a:t>Ondes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2767425" y="251575"/>
            <a:ext cx="148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Espionnage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600950" y="2063575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A4C2F4"/>
                </a:highlight>
              </a:rPr>
              <a:t>Antenne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587700" y="3113350"/>
            <a:ext cx="130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Telecom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7064550" y="2341725"/>
            <a:ext cx="12630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50 m les plus vulnérables ?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5335925" y="1198925"/>
            <a:ext cx="11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Sécurité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4682250" y="2935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Antenne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3293325" y="4040800"/>
            <a:ext cx="21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Simulation sur ordinateur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464950" y="837825"/>
            <a:ext cx="16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Longueur d’onde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587700" y="2713150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A4C2F4"/>
                </a:highlight>
              </a:rPr>
              <a:t>Récepteur / Emetteur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2470125" y="2355225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A4C2F4"/>
                </a:highlight>
              </a:rPr>
              <a:t>Retournement temporel … fréquentiel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2599700" y="14536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Informatique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7142650" y="3190375"/>
            <a:ext cx="12630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ms ça compte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1011900" y="3892975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A4C2F4"/>
                </a:highlight>
              </a:rPr>
              <a:t>Wi-fi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2921175" y="8945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Sécurité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6177800" y="4612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Technologie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7109300" y="4004325"/>
            <a:ext cx="12630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20ms de tolérance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6918575" y="11181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Sans fil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5800425" y="2376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Maison du futur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3145300" y="3145300"/>
            <a:ext cx="11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WhatsApp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2151950" y="2063575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A4C2F4"/>
                </a:highlight>
              </a:rPr>
              <a:t>Directivité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4189925" y="1848338"/>
            <a:ext cx="173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Espionnage par le gouvernement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508175" y="4648600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A4C2F4"/>
                </a:highlight>
              </a:rPr>
              <a:t>Environnement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4109200" y="1020325"/>
            <a:ext cx="20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Montre connectée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2425925" y="483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Chaussure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1687375" y="3300725"/>
            <a:ext cx="148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Investissement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6890075" y="1657750"/>
            <a:ext cx="114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Ordinateurs puissants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2072425" y="4383475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9FC5E8"/>
                </a:highlight>
              </a:rPr>
              <a:t>Data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019400" y="3879725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9FC5E8"/>
                </a:highlight>
              </a:rPr>
              <a:t>Connectivité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4795675" y="2930675"/>
            <a:ext cx="11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Décryptage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1443150" y="149495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Données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864075" y="4544050"/>
            <a:ext cx="11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Protection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455225" y="4544050"/>
            <a:ext cx="98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Futuriste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2814775" y="2898750"/>
            <a:ext cx="73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9FC5E8"/>
                </a:highlight>
              </a:rPr>
              <a:t>Cryptographie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4211525" y="3675175"/>
            <a:ext cx="73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9FC5E8"/>
                </a:highlight>
              </a:rPr>
              <a:t>Informatique quantique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68950" y="1178550"/>
            <a:ext cx="73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9FC5E8"/>
                </a:highlight>
              </a:rPr>
              <a:t>Arguement d’autorité : c’est dur à décrypter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5676350" y="4166600"/>
            <a:ext cx="126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Chaussures qui appellent une voiture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5754575" y="2738800"/>
            <a:ext cx="73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9FC5E8"/>
                </a:highlight>
              </a:rPr>
              <a:t>Brouillage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307500" y="3894625"/>
            <a:ext cx="73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9FC5E8"/>
                </a:highlight>
              </a:rPr>
              <a:t>Bruit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3871625" y="264152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Ordinateur quantique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68950" y="2385950"/>
            <a:ext cx="73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A4C2F4"/>
                </a:highlight>
              </a:rPr>
              <a:t>Actualisation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7527425" y="238400"/>
            <a:ext cx="107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Connecté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025350" y="1579400"/>
            <a:ext cx="126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Isotrope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2238875" y="670088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Amitié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4601700" y="3296450"/>
            <a:ext cx="98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Signature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1313825" y="25717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213" name="Google Shape;213;p19"/>
          <p:cNvSpPr txBox="1"/>
          <p:nvPr/>
        </p:nvSpPr>
        <p:spPr>
          <a:xfrm>
            <a:off x="1313825" y="2448863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Impatience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107188" y="202750"/>
            <a:ext cx="210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Protection physique + cybersécurité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307500" y="43328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Communication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1890300" y="4708825"/>
            <a:ext cx="73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6FA8DC"/>
                </a:highlight>
              </a:rPr>
              <a:t>Piratage</a:t>
            </a:r>
            <a:endParaRPr>
              <a:highlight>
                <a:srgbClr val="6FA8DC"/>
              </a:highlight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5902025" y="1719325"/>
            <a:ext cx="92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9900"/>
                </a:highlight>
              </a:rPr>
              <a:t>Vol de données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3787750" y="7966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Cryptage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2811325" y="365595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00"/>
                </a:highlight>
              </a:rPr>
              <a:t>Onde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408000" y="3628675"/>
            <a:ext cx="732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9FC5E8"/>
                </a:highlight>
              </a:rPr>
              <a:t>Localisation</a:t>
            </a:r>
            <a:endParaRPr>
              <a:highlight>
                <a:srgbClr val="9FC5E8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/>
        </p:nvSpPr>
        <p:spPr>
          <a:xfrm>
            <a:off x="502050" y="409850"/>
            <a:ext cx="59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50 mts vulnérabilité</a:t>
            </a:r>
            <a:endParaRPr/>
          </a:p>
        </p:txBody>
      </p:sp>
      <p:sp>
        <p:nvSpPr>
          <p:cNvPr id="226" name="Google Shape;226;p20"/>
          <p:cNvSpPr txBox="1"/>
          <p:nvPr/>
        </p:nvSpPr>
        <p:spPr>
          <a:xfrm>
            <a:off x="275675" y="2756175"/>
            <a:ext cx="1548000" cy="8313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sécurité physique des télécom sans fils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261775" y="302075"/>
            <a:ext cx="648600" cy="354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ondes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2652750" y="391650"/>
            <a:ext cx="106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ondes</a:t>
            </a:r>
            <a:endParaRPr sz="1100"/>
          </a:p>
        </p:txBody>
      </p:sp>
      <p:sp>
        <p:nvSpPr>
          <p:cNvPr id="229" name="Google Shape;229;p20"/>
          <p:cNvSpPr txBox="1"/>
          <p:nvPr/>
        </p:nvSpPr>
        <p:spPr>
          <a:xfrm>
            <a:off x="7764825" y="656075"/>
            <a:ext cx="1179300" cy="354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environnement 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7430350" y="1405275"/>
            <a:ext cx="775800" cy="354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récepteur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7841900" y="1895350"/>
            <a:ext cx="775800" cy="354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receveur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275675" y="3687275"/>
            <a:ext cx="1548000" cy="615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signature spécifique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2652750" y="1010075"/>
            <a:ext cx="775800" cy="523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réveil du matin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6261775" y="1574475"/>
            <a:ext cx="775800" cy="523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café déjà prêt &lt;3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275675" y="4402675"/>
            <a:ext cx="1548000" cy="615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Différent du cryptage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988000" y="1114375"/>
            <a:ext cx="835800" cy="523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brosse à dent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4926800" y="2136200"/>
            <a:ext cx="835800" cy="692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sécurité des données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500" y="3106725"/>
            <a:ext cx="1888200" cy="1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 txBox="1"/>
          <p:nvPr/>
        </p:nvSpPr>
        <p:spPr>
          <a:xfrm>
            <a:off x="1944500" y="4576875"/>
            <a:ext cx="1548000" cy="400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antenne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275675" y="2282450"/>
            <a:ext cx="1548000" cy="400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brouilleur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275675" y="1848250"/>
            <a:ext cx="1548000" cy="400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longueur d’onde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3613325" y="4576875"/>
            <a:ext cx="1548000" cy="400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intercepter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5210425" y="4576875"/>
            <a:ext cx="1548000" cy="400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intercepter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44" name="Google Shape;244;p20"/>
          <p:cNvGrpSpPr/>
          <p:nvPr/>
        </p:nvGrpSpPr>
        <p:grpSpPr>
          <a:xfrm>
            <a:off x="5313725" y="2981300"/>
            <a:ext cx="3429000" cy="1333500"/>
            <a:chOff x="5313725" y="2981300"/>
            <a:chExt cx="3429000" cy="1333500"/>
          </a:xfrm>
        </p:grpSpPr>
        <p:pic>
          <p:nvPicPr>
            <p:cNvPr id="245" name="Google Shape;24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3725" y="2981300"/>
              <a:ext cx="3429000" cy="133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20"/>
            <p:cNvSpPr txBox="1"/>
            <p:nvPr/>
          </p:nvSpPr>
          <p:spPr>
            <a:xfrm>
              <a:off x="5907600" y="3864850"/>
              <a:ext cx="234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sécurité physique</a:t>
              </a:r>
              <a:endParaRPr/>
            </a:p>
          </p:txBody>
        </p:sp>
      </p:grpSp>
      <p:pic>
        <p:nvPicPr>
          <p:cNvPr id="247" name="Google Shape;2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8233" y="112644"/>
            <a:ext cx="1888201" cy="117385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0"/>
          <p:cNvSpPr txBox="1"/>
          <p:nvPr/>
        </p:nvSpPr>
        <p:spPr>
          <a:xfrm>
            <a:off x="4570350" y="1492450"/>
            <a:ext cx="452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6198175" y="843413"/>
            <a:ext cx="775800" cy="461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</a:rPr>
              <a:t>avec des petites ondes qui se baladent 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3953525" y="4155050"/>
            <a:ext cx="1548000" cy="400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Monde connecté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6807525" y="4361325"/>
            <a:ext cx="1548000" cy="8313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chaussure qui commande mon taxi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52" name="Google Shape;252;p20"/>
          <p:cNvCxnSpPr>
            <a:stCxn id="247" idx="3"/>
            <a:endCxn id="249" idx="1"/>
          </p:cNvCxnSpPr>
          <p:nvPr/>
        </p:nvCxnSpPr>
        <p:spPr>
          <a:xfrm>
            <a:off x="5816433" y="699572"/>
            <a:ext cx="381600" cy="3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20"/>
          <p:cNvSpPr txBox="1"/>
          <p:nvPr/>
        </p:nvSpPr>
        <p:spPr>
          <a:xfrm>
            <a:off x="1880550" y="1848250"/>
            <a:ext cx="1548000" cy="400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rebondir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880550" y="2282450"/>
            <a:ext cx="1548000" cy="615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 public doit savoir!!!!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3953525" y="3287238"/>
            <a:ext cx="1128600" cy="8313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 public doit savoir!!!!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799" y="2385431"/>
            <a:ext cx="1547999" cy="105819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3613325" y="1832875"/>
            <a:ext cx="1193100" cy="615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Protection de données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5819150" y="2262438"/>
            <a:ext cx="1580100" cy="554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gouvernement qui ne veut pas améliorer la sécurité des données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3613325" y="2491125"/>
            <a:ext cx="1193100" cy="615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Ecoute des lignes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7381500" y="306700"/>
            <a:ext cx="452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 txBox="1"/>
          <p:nvPr/>
        </p:nvSpPr>
        <p:spPr>
          <a:xfrm>
            <a:off x="8136725" y="55425"/>
            <a:ext cx="648600" cy="554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coût pour les télécom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7950900" y="3486825"/>
            <a:ext cx="1193100" cy="8313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Vérification du trajet des ondes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3065525" y="170925"/>
            <a:ext cx="547800" cy="323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</a:rPr>
              <a:t>Ping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219875" y="157500"/>
            <a:ext cx="452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219875" y="69300"/>
            <a:ext cx="18516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</a:rPr>
              <a:t>Envie de partager toutes ces données personnelles ?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4859500" y="3086725"/>
            <a:ext cx="1193100" cy="1046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“Envoie-moi de l’information sécurisée”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09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650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47925"/>
            <a:ext cx="30384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/>
          <p:nvPr/>
        </p:nvSpPr>
        <p:spPr>
          <a:xfrm>
            <a:off x="5859850" y="152400"/>
            <a:ext cx="30567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signature dynamique spécifique</a:t>
            </a:r>
            <a:endParaRPr/>
          </a:p>
        </p:txBody>
      </p:sp>
      <p:sp>
        <p:nvSpPr>
          <p:cNvPr id="275" name="Google Shape;275;p21"/>
          <p:cNvSpPr txBox="1"/>
          <p:nvPr/>
        </p:nvSpPr>
        <p:spPr>
          <a:xfrm>
            <a:off x="5876200" y="1126425"/>
            <a:ext cx="3056700" cy="40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longueur d’onde spécifique</a:t>
            </a:r>
            <a:endParaRPr/>
          </a:p>
        </p:txBody>
      </p:sp>
      <p:sp>
        <p:nvSpPr>
          <p:cNvPr id="276" name="Google Shape;276;p21"/>
          <p:cNvSpPr txBox="1"/>
          <p:nvPr/>
        </p:nvSpPr>
        <p:spPr>
          <a:xfrm>
            <a:off x="5285175" y="2204700"/>
            <a:ext cx="19020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cohérence du signal</a:t>
            </a:r>
            <a:endParaRPr/>
          </a:p>
        </p:txBody>
      </p:sp>
      <p:sp>
        <p:nvSpPr>
          <p:cNvPr id="277" name="Google Shape;277;p21"/>
          <p:cNvSpPr txBox="1"/>
          <p:nvPr/>
        </p:nvSpPr>
        <p:spPr>
          <a:xfrm>
            <a:off x="5718850" y="3000300"/>
            <a:ext cx="1902000" cy="83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 moi où tu es et je te dirai comment me reconnaître</a:t>
            </a:r>
            <a:endParaRPr/>
          </a:p>
        </p:txBody>
      </p:sp>
      <p:pic>
        <p:nvPicPr>
          <p:cNvPr id="278" name="Google Shape;27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1400" y="3540401"/>
            <a:ext cx="1135146" cy="1504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1"/>
          <p:cNvGrpSpPr/>
          <p:nvPr/>
        </p:nvGrpSpPr>
        <p:grpSpPr>
          <a:xfrm>
            <a:off x="3319848" y="3196573"/>
            <a:ext cx="2143125" cy="1946927"/>
            <a:chOff x="3319848" y="3196573"/>
            <a:chExt cx="2143125" cy="1946927"/>
          </a:xfrm>
        </p:grpSpPr>
        <p:pic>
          <p:nvPicPr>
            <p:cNvPr id="280" name="Google Shape;28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19848" y="3196573"/>
              <a:ext cx="2143125" cy="1390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21"/>
            <p:cNvSpPr txBox="1"/>
            <p:nvPr/>
          </p:nvSpPr>
          <p:spPr>
            <a:xfrm>
              <a:off x="3483625" y="4527900"/>
              <a:ext cx="1947600" cy="615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onde sensuelle, tantôt mobile tantôt fragile...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1311</Words>
  <Application>Microsoft Macintosh PowerPoint</Application>
  <PresentationFormat>Affichage à l'écran (16:9)</PresentationFormat>
  <Paragraphs>454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3" baseType="lpstr">
      <vt:lpstr>Arial</vt:lpstr>
      <vt:lpstr>Simple Light</vt:lpstr>
      <vt:lpstr>Présentation PowerPoint</vt:lpstr>
      <vt:lpstr>Helena</vt:lpstr>
      <vt:lpstr>Présentation PowerPoint</vt:lpstr>
      <vt:lpstr>Présentation PowerPoint</vt:lpstr>
      <vt:lpstr>Présentation PowerPoint</vt:lpstr>
      <vt:lpstr>Sidney</vt:lpstr>
      <vt:lpstr>Présentation PowerPoint</vt:lpstr>
      <vt:lpstr>Présentation PowerPoint</vt:lpstr>
      <vt:lpstr>Présentation PowerPoint</vt:lpstr>
      <vt:lpstr>Samantha</vt:lpstr>
      <vt:lpstr>Présentation PowerPoint</vt:lpstr>
      <vt:lpstr>Présentation PowerPoint</vt:lpstr>
      <vt:lpstr>Présentation PowerPoint</vt:lpstr>
      <vt:lpstr>Présentation PowerPoint</vt:lpstr>
      <vt:lpstr>Fernanda</vt:lpstr>
      <vt:lpstr>Présentation PowerPoint</vt:lpstr>
      <vt:lpstr>Présentation PowerPoint</vt:lpstr>
      <vt:lpstr>Présentation PowerPoint</vt:lpstr>
      <vt:lpstr>Présentation PowerPoint</vt:lpstr>
      <vt:lpstr>Kajetan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Ronan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golstein.sidney@gmail.com</cp:lastModifiedBy>
  <cp:revision>1</cp:revision>
  <dcterms:modified xsi:type="dcterms:W3CDTF">2021-02-18T10:11:28Z</dcterms:modified>
</cp:coreProperties>
</file>